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71" r:id="rId4"/>
    <p:sldId id="259" r:id="rId5"/>
    <p:sldId id="261" r:id="rId6"/>
    <p:sldId id="262" r:id="rId7"/>
    <p:sldId id="263" r:id="rId8"/>
    <p:sldId id="260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CC28C3-4F52-4DC6-8A84-9B3CF030AC4B}" v="1" dt="2026-10-23T18:34:09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5F2B8-3828-44C2-B679-46E450BC69AA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89FA6-336F-40EE-8FEE-C1E9BCDB1D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12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9FA6-336F-40EE-8FEE-C1E9BCDB1D1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197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15559-86E4-C3FD-A783-91AAB7D54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4BC271-561F-8F39-B714-423E741AE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E7413-6F44-4EF6-9CC2-544398DFC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ACCB-9E2E-AAA4-5256-9170A259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55D90-3972-85A7-BE88-982082A5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75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DD007-879D-D714-A754-5C939AAA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61840-B9A4-3D6E-08ED-EE7793E48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5DA6A-027C-D95D-944A-2EF7C6E68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26E7-10D7-2E37-A0FF-8999FA26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F8692-B5BF-EFC5-6B4F-3ECD226D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FCABD-C179-4065-2253-F5B7FFD1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205DE-61AE-1CDB-DB0E-80769C537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E099E-6552-FC35-BBA9-1065A047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DDF48-370C-FE9E-7979-CB6FE1202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B769E-06D6-2C78-CAFB-EC1D9DE1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89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FDEC-3E23-7F89-DC89-9A28A04BE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40F81-27E1-9281-A724-B1C47636A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8C575-9AED-AC5B-A323-298282CEE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EB5794-A67E-F766-0D57-7AD49627C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A0D7C-25AC-778D-9FC9-199B418C3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FC191-5D1E-5D48-0653-673D30C9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57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1D16-F321-1354-4B82-D760E1CF1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3D74C-E6D9-6EB7-A6CC-E2003243D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DE9C0-89FD-C8F7-EBA7-307DBFD6C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D17929-D728-8A27-2E2F-3DD9995969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264F9-7808-43C6-BC76-18496FB0D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2661DF-663E-392C-C17F-13B7015A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874329-82D8-02EB-BC0D-FF03915E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E85077-4A61-CA2E-14A7-11C14EA6F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99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88F16-C1FC-A151-87DA-B319C549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4C8B3-422A-8916-F3C3-7A1809F63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724E9-8D8A-92CB-5A2B-D5E4A56B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A29FF-32F4-3CE9-5156-48DC983D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61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26F5E-8988-C82F-0AFC-34837C516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273227-4AD5-1946-9984-9BD5DF254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B8032-4538-5D38-494E-05F27C665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48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4E242-D29E-1045-39CC-E1EDE34EC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F44D4-19CA-24F8-72E8-0BA34E4B3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8329F-C2D6-96D7-90D4-9FC9BECE5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9C082-626E-C4BE-2607-97F317D8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496563-D48A-9180-1BAB-2F30BCD4B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3B4FC-FEF1-C6C4-4222-7D1ACCF5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1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38B97-C5DE-D327-7C83-84305969A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7D8186-F68D-13F0-806A-5C2D950A1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7C732-2C01-8F6A-2697-909B487DC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19AF4-5903-DBCA-DB38-06D7B4438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779E1-6FAE-CB48-B33F-82958855A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9E414-0D7E-E706-9F77-63E530FA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5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75169-63F9-9EB0-9331-9ACBB23D6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F0DF23-196B-AE6E-25E2-C39F9B223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53CCD2-58E3-A39B-42BA-E850B40C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CF8CC-5EDF-9186-E653-30EB2D5A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6B7FE-EFA1-2D9F-EF73-58298570E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93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CEF074-4632-AB81-12D2-9492A4B2BD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73E2B9-3A0C-279E-5B43-E734FF65D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46611-4F4C-5017-0606-11468D4C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90595-5BA7-1320-0767-36660AD1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A23A5-C6AF-74BF-8513-E1B4FE65C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5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94246-9B5B-98B2-1F90-09B0C9B10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3519A-566A-892E-78B5-E5F13405E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3E2C-6B5F-B878-6BCA-669C7842C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3942C7-F75B-4D07-921D-55907E99410F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3614F-FB6C-EB7D-2A2C-96BF7E5B1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6349C-55DB-2FED-9559-BA31260D7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E43CE8-36AC-4CBA-87F1-AC0EFCFBB1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C5772175-955A-4811-B3D9-A03023BEF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80619" y="381383"/>
            <a:ext cx="6858000" cy="609523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24724" y="126724"/>
            <a:ext cx="6346209" cy="611304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792937" y="2554938"/>
            <a:ext cx="2501979" cy="610413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3" name="Oval 1042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245782" y="1257085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85457" y="385455"/>
            <a:ext cx="6858001" cy="6087091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00C86EF7-5EC4-4682-A7BD-444DA4916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760" y="10141"/>
            <a:ext cx="5608469" cy="6858864"/>
          </a:xfrm>
          <a:prstGeom prst="rect">
            <a:avLst/>
          </a:prstGeom>
          <a:gradFill>
            <a:gsLst>
              <a:gs pos="21000">
                <a:schemeClr val="accent1">
                  <a:lumMod val="75000"/>
                  <a:alpha val="6000"/>
                </a:schemeClr>
              </a:gs>
              <a:gs pos="99000">
                <a:schemeClr val="accent1">
                  <a:lumMod val="50000"/>
                  <a:alpha val="33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9D125B-2500-932A-C275-DA06334BB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57199"/>
            <a:ext cx="4494652" cy="3465177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rgbClr val="FFFFFF"/>
                </a:solidFill>
              </a:rPr>
              <a:t>How Starbucks Could Increase Engagement</a:t>
            </a:r>
            <a:br>
              <a:rPr lang="en-US" sz="4400" dirty="0">
                <a:solidFill>
                  <a:srgbClr val="FFFFFF"/>
                </a:solidFill>
              </a:rPr>
            </a:br>
            <a:br>
              <a:rPr lang="en-US" sz="4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Robert Luby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487815-5AE1-44DA-3FA8-9FE3EC241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499" y="4745318"/>
            <a:ext cx="4506605" cy="1266530"/>
          </a:xfrm>
        </p:spPr>
        <p:txBody>
          <a:bodyPr>
            <a:normAutofit/>
          </a:bodyPr>
          <a:lstStyle/>
          <a:p>
            <a:pPr algn="l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030" name="Picture 6" descr="Starbucks Adds Combo Meals to Its Menu - RetailWire">
            <a:extLst>
              <a:ext uri="{FF2B5EF4-FFF2-40B4-BE49-F238E27FC236}">
                <a16:creationId xmlns:a16="http://schemas.microsoft.com/office/drawing/2014/main" id="{B1812D70-A498-7218-ABE7-5B826A915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0" r="20990" b="3"/>
          <a:stretch/>
        </p:blipFill>
        <p:spPr bwMode="auto">
          <a:xfrm>
            <a:off x="7101840" y="1028701"/>
            <a:ext cx="4033520" cy="483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6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174F9-0AD7-52BA-006C-FAD8B753D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Set-Up Part 1 </a:t>
            </a:r>
          </a:p>
        </p:txBody>
      </p:sp>
      <p:sp>
        <p:nvSpPr>
          <p:cNvPr id="86" name="Arc 85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30E8C-852A-E4BD-0612-AC17E7D0A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1800" dirty="0"/>
              <a:t>This analysis will determine if ads can drive high levels of engagement for Starbucks by increasing their conversion rate and decreasing their cost per conversion.</a:t>
            </a:r>
          </a:p>
          <a:p>
            <a:r>
              <a:rPr lang="en-US" sz="1800" dirty="0"/>
              <a:t>Hypothesis:  By effectively increasing the conversion rate and efficiently decreasing the cost per conversion, the brand can drive high levels of engagement. </a:t>
            </a:r>
          </a:p>
          <a:p>
            <a:r>
              <a:rPr lang="en-US" sz="1800" dirty="0"/>
              <a:t>The dataset pertains to the preceding factors: </a:t>
            </a:r>
          </a:p>
          <a:p>
            <a:pPr lvl="1"/>
            <a:r>
              <a:rPr lang="en-US" sz="1600" dirty="0"/>
              <a:t>Store ID/Store Number;</a:t>
            </a:r>
          </a:p>
          <a:p>
            <a:pPr lvl="1"/>
            <a:r>
              <a:rPr lang="en-US" sz="1600" dirty="0"/>
              <a:t>Phone Number, Full Address, City, County, Zip Code, State, Designated Market Area; </a:t>
            </a:r>
          </a:p>
          <a:p>
            <a:pPr lvl="1"/>
            <a:r>
              <a:rPr lang="en-US" sz="1600" dirty="0"/>
              <a:t>Regular Hours, Saturday/Sunday Opening Times, 24-hour availability;</a:t>
            </a:r>
          </a:p>
          <a:p>
            <a:pPr lvl="1"/>
            <a:r>
              <a:rPr lang="en-US" sz="1600" dirty="0"/>
              <a:t>Drive thru availability, free Wi-Fi, the type of media support received, the amount spent; and</a:t>
            </a:r>
          </a:p>
          <a:p>
            <a:pPr lvl="1"/>
            <a:r>
              <a:rPr lang="en-US" sz="1600" dirty="0"/>
              <a:t>The number of impressions, clicks, conversions, and post engagements.</a:t>
            </a:r>
          </a:p>
        </p:txBody>
      </p:sp>
    </p:spTree>
    <p:extLst>
      <p:ext uri="{BB962C8B-B14F-4D97-AF65-F5344CB8AC3E}">
        <p14:creationId xmlns:p14="http://schemas.microsoft.com/office/powerpoint/2010/main" val="3495754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5B98E3-8D6E-3829-EE91-09F7C49F8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Set-Up Part 2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78BA6-A5BD-AB71-7D8E-69EA63946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sz="2800" dirty="0"/>
              <a:t>The dataset was generated </a:t>
            </a:r>
            <a:r>
              <a:rPr lang="en-US" dirty="0"/>
              <a:t>in the last 90 days of the first quarter of 2021. </a:t>
            </a:r>
          </a:p>
          <a:p>
            <a:r>
              <a:rPr lang="en-US" dirty="0"/>
              <a:t>It is located in Excel.</a:t>
            </a:r>
          </a:p>
        </p:txBody>
      </p:sp>
    </p:spTree>
    <p:extLst>
      <p:ext uri="{BB962C8B-B14F-4D97-AF65-F5344CB8AC3E}">
        <p14:creationId xmlns:p14="http://schemas.microsoft.com/office/powerpoint/2010/main" val="3796015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31CCC-9EB1-7704-FA84-F1535E8D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Executive Summary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F5319-678A-A74D-192A-3D7FD95BD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dirty="0"/>
              <a:t>Starbucks has more clicks, impressions, spending, and post engagements than conversions.</a:t>
            </a:r>
          </a:p>
          <a:p>
            <a:r>
              <a:rPr lang="en-US" dirty="0"/>
              <a:t>Advertising could increase revenue, conversions, engagement, the number of store visits, the amount of time spent in the stores, and could lower the cost per conversion. </a:t>
            </a:r>
          </a:p>
        </p:txBody>
      </p:sp>
      <p:pic>
        <p:nvPicPr>
          <p:cNvPr id="5" name="Picture 4" descr="Angled shot of pen on a graph">
            <a:extLst>
              <a:ext uri="{FF2B5EF4-FFF2-40B4-BE49-F238E27FC236}">
                <a16:creationId xmlns:a16="http://schemas.microsoft.com/office/drawing/2014/main" id="{F3E83FB3-3E8E-9C45-366D-575F768995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784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38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4A2D3-80E4-798F-EE94-A624F486A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 sz="3600" dirty="0"/>
              <a:t>Business Implications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39C6D-C3E0-DD49-069C-D94EFB54F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2743" y="1518701"/>
            <a:ext cx="5393361" cy="4351338"/>
          </a:xfrm>
        </p:spPr>
        <p:txBody>
          <a:bodyPr>
            <a:normAutofit/>
          </a:bodyPr>
          <a:lstStyle/>
          <a:p>
            <a:r>
              <a:rPr lang="en-US" dirty="0"/>
              <a:t>If ads increase engagement and boost overall revenue, the company could increase conversions, reduce cost-per-conversion, and maximize engagement.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BF33E0A-C513-FE50-5CBF-A55629388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1" t="26810" r="44918" b="12331"/>
          <a:stretch/>
        </p:blipFill>
        <p:spPr>
          <a:xfrm>
            <a:off x="8224637" y="1176557"/>
            <a:ext cx="3106145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49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636DA-3A6B-6757-616D-252AE2AC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639" y="148158"/>
            <a:ext cx="5393361" cy="1325563"/>
          </a:xfrm>
        </p:spPr>
        <p:txBody>
          <a:bodyPr>
            <a:normAutofit/>
          </a:bodyPr>
          <a:lstStyle/>
          <a:p>
            <a:r>
              <a:rPr lang="en-US" sz="2700" dirty="0"/>
              <a:t>Business Implications Part Two  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CEDB3-B5F0-A8BD-B694-93A717C9D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36" y="1390910"/>
            <a:ext cx="5393361" cy="4351338"/>
          </a:xfrm>
        </p:spPr>
        <p:txBody>
          <a:bodyPr>
            <a:normAutofit/>
          </a:bodyPr>
          <a:lstStyle/>
          <a:p>
            <a:r>
              <a:rPr lang="en-US" dirty="0"/>
              <a:t>Stores that close before 10:00 pm have less potential for advertising to increase conversions, increase engagement, and decrease the cost per conversion.</a:t>
            </a:r>
          </a:p>
          <a:p>
            <a:r>
              <a:rPr lang="en-US" dirty="0"/>
              <a:t>Expanding store hours would allow the company to easily increase its conversions.</a:t>
            </a:r>
          </a:p>
          <a:p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3C6E3C4C-1C75-9D81-1F52-09A4CA861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8" t="29988" r="52172" b="13586"/>
          <a:stretch/>
        </p:blipFill>
        <p:spPr>
          <a:xfrm>
            <a:off x="8154990" y="1176557"/>
            <a:ext cx="3245438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52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5F0FFE-E45A-F754-5CE6-E5604A29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en-US" sz="2600" dirty="0"/>
              <a:t>Business Implications Final Part 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A0EBC8-441D-1215-B248-6343B44C8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597" y="1692315"/>
            <a:ext cx="5393361" cy="4351338"/>
          </a:xfrm>
        </p:spPr>
        <p:txBody>
          <a:bodyPr>
            <a:normAutofit/>
          </a:bodyPr>
          <a:lstStyle/>
          <a:p>
            <a:r>
              <a:rPr lang="en-US" dirty="0"/>
              <a:t>Lack of  24-hour service or free Wi-Fi also limits the potential for ads to increase engagement, lower cost per conversion, and boost overall conversions. 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B2008615-3BC6-87F6-536E-B5BD44D86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42" t="29280" r="35390" b="13310"/>
          <a:stretch/>
        </p:blipFill>
        <p:spPr>
          <a:xfrm>
            <a:off x="8488021" y="697819"/>
            <a:ext cx="2393600" cy="4780853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52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F117E-5319-0BD5-5490-23C18C73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Supporting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C88F5-F664-4AF2-5157-4C1E07819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1507" y="387224"/>
            <a:ext cx="3291839" cy="8304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  </a:t>
            </a:r>
          </a:p>
        </p:txBody>
      </p:sp>
      <p:pic>
        <p:nvPicPr>
          <p:cNvPr id="15" name="Picture 14" descr="A screen shot of a computer&#10;&#10;Description automatically generated">
            <a:extLst>
              <a:ext uri="{FF2B5EF4-FFF2-40B4-BE49-F238E27FC236}">
                <a16:creationId xmlns:a16="http://schemas.microsoft.com/office/drawing/2014/main" id="{A2F4FB1E-C313-7D47-A9AE-F66500DEA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1" t="31903" r="8648" b="10800"/>
          <a:stretch/>
        </p:blipFill>
        <p:spPr>
          <a:xfrm>
            <a:off x="3296145" y="4715227"/>
            <a:ext cx="5599709" cy="2141787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32D0B030-09BE-9F03-338F-6D1C8A3E2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9" t="44872" r="27000" b="15586"/>
          <a:stretch/>
        </p:blipFill>
        <p:spPr>
          <a:xfrm>
            <a:off x="6096000" y="1755891"/>
            <a:ext cx="4534900" cy="2470350"/>
          </a:xfrm>
          <a:prstGeom prst="rect">
            <a:avLst/>
          </a:prstGeom>
        </p:spPr>
      </p:pic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D65421D3-A667-14F8-4000-8B9292E6C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6" t="34497" r="34833" b="25961"/>
          <a:stretch/>
        </p:blipFill>
        <p:spPr>
          <a:xfrm>
            <a:off x="699713" y="1740727"/>
            <a:ext cx="4020567" cy="247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88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4941B-3989-4C74-C8A9-074D8A6E6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08" y="1220919"/>
            <a:ext cx="542578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End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13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18625</TotalTime>
  <Words>317</Words>
  <Application>Microsoft Office PowerPoint</Application>
  <PresentationFormat>Widescreen</PresentationFormat>
  <Paragraphs>27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How Starbucks Could Increase Engagement  Robert Luby  </vt:lpstr>
      <vt:lpstr>Set-Up Part 1 </vt:lpstr>
      <vt:lpstr>Set-Up Part 2</vt:lpstr>
      <vt:lpstr>Executive Summary</vt:lpstr>
      <vt:lpstr>Business Implications</vt:lpstr>
      <vt:lpstr>Business Implications Part Two  </vt:lpstr>
      <vt:lpstr>Business Implications Final Part </vt:lpstr>
      <vt:lpstr>Supporting Evidence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Luby</dc:creator>
  <cp:lastModifiedBy>Robert Luby</cp:lastModifiedBy>
  <cp:revision>4</cp:revision>
  <dcterms:created xsi:type="dcterms:W3CDTF">2024-11-21T14:17:22Z</dcterms:created>
  <dcterms:modified xsi:type="dcterms:W3CDTF">2026-10-23T18:39:02Z</dcterms:modified>
</cp:coreProperties>
</file>