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64" r:id="rId3"/>
    <p:sldId id="266" r:id="rId4"/>
    <p:sldId id="269" r:id="rId5"/>
    <p:sldId id="265" r:id="rId6"/>
    <p:sldId id="296" r:id="rId7"/>
    <p:sldId id="259" r:id="rId8"/>
    <p:sldId id="289" r:id="rId9"/>
    <p:sldId id="281" r:id="rId10"/>
    <p:sldId id="282" r:id="rId11"/>
    <p:sldId id="284" r:id="rId12"/>
    <p:sldId id="285" r:id="rId13"/>
    <p:sldId id="286" r:id="rId14"/>
    <p:sldId id="287" r:id="rId15"/>
    <p:sldId id="288" r:id="rId16"/>
    <p:sldId id="295" r:id="rId17"/>
    <p:sldId id="290" r:id="rId18"/>
    <p:sldId id="260" r:id="rId19"/>
    <p:sldId id="291" r:id="rId20"/>
    <p:sldId id="294" r:id="rId21"/>
    <p:sldId id="261" r:id="rId22"/>
    <p:sldId id="271" r:id="rId23"/>
    <p:sldId id="272" r:id="rId24"/>
    <p:sldId id="267" r:id="rId25"/>
    <p:sldId id="270" r:id="rId26"/>
    <p:sldId id="292" r:id="rId27"/>
    <p:sldId id="268" r:id="rId28"/>
    <p:sldId id="274" r:id="rId29"/>
    <p:sldId id="258" r:id="rId30"/>
    <p:sldId id="262" r:id="rId31"/>
    <p:sldId id="279" r:id="rId32"/>
    <p:sldId id="28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14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ata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ata7.xml.rels><?xml version="1.0" encoding="UTF-8" standalone="yes"?>
<Relationships xmlns="http://schemas.openxmlformats.org/package/2006/relationships"><Relationship Id="rId3" Type="http://schemas.openxmlformats.org/officeDocument/2006/relationships/hyperlink" Target="https://ayanalage.com/are-stanley-tumblers-worth-it/" TargetMode="External"/><Relationship Id="rId2" Type="http://schemas.openxmlformats.org/officeDocument/2006/relationships/hyperlink" Target="https://www.amazon.com/Stanley-FlowState-Stainless-Insulated-Eucalyptus/product-reviews/B0BQZBFGZN" TargetMode="External"/><Relationship Id="rId1" Type="http://schemas.openxmlformats.org/officeDocument/2006/relationships/hyperlink" Target="https://www.nbcnews.com/select/shopping/stanley-cup-quencher-review-ncna1302852" TargetMode="External"/><Relationship Id="rId5" Type="http://schemas.openxmlformats.org/officeDocument/2006/relationships/hyperlink" Target="https://www.youtube.com/watch?v=xHewWZdy1WQ" TargetMode="External"/><Relationship Id="rId4" Type="http://schemas.openxmlformats.org/officeDocument/2006/relationships/hyperlink" Target="https://www.youtube.com/watch?v=D3J1NQGAHHw" TargetMode="External"/></Relationships>
</file>

<file path=ppt/diagrams/_rels/data8.xml.rels><?xml version="1.0" encoding="UTF-8" standalone="yes"?>
<Relationships xmlns="http://schemas.openxmlformats.org/package/2006/relationships"><Relationship Id="rId3" Type="http://schemas.openxmlformats.org/officeDocument/2006/relationships/hyperlink" Target="https://www.electromarketing.com/blog/raise-the-stanley-our-observations-of-stanleys-marketing-transformation" TargetMode="External"/><Relationship Id="rId2" Type="http://schemas.openxmlformats.org/officeDocument/2006/relationships/hyperlink" Target="https://www.newyorker.com/culture/infinite-scroll/how-the-stanley-cup-went-viral" TargetMode="External"/><Relationship Id="rId1" Type="http://schemas.openxmlformats.org/officeDocument/2006/relationships/hyperlink" Target="https://www.youtube.com/watch?v=S8GoqZ2LS18" TargetMode="External"/><Relationship Id="rId5" Type="http://schemas.openxmlformats.org/officeDocument/2006/relationships/hyperlink" Target="https://www.shiftcomm.com/thinking/unraveling-the-stanley-cup-crazes-consumer-marketing-strategies" TargetMode="External"/><Relationship Id="rId4" Type="http://schemas.openxmlformats.org/officeDocument/2006/relationships/hyperlink" Target="https://www.rivaliq.com/blog/stanleys-marketing-strategy/" TargetMode="External"/></Relationships>
</file>

<file path=ppt/diagrams/_rels/data10.xml.rels><?xml version="1.0" encoding="UTF-8" standalone="yes"?>
<Relationships xmlns="http://schemas.openxmlformats.org/package/2006/relationships"><Relationship Id="rId3" Type="http://schemas.openxmlformats.org/officeDocument/2006/relationships/hyperlink" Target="https://feedcheck.co/blog/how-stanley-cup-became-a-1-star-rated-product-after-going-viral/" TargetMode="External"/><Relationship Id="rId7" Type="http://schemas.openxmlformats.org/officeDocument/2006/relationships/hyperlink" Target="https://reviewed.usatoday.com/parenting/best-right-now/the-best-sippy-cups-and-transition-cups" TargetMode="External"/><Relationship Id="rId2" Type="http://schemas.openxmlformats.org/officeDocument/2006/relationships/hyperlink" Target="https://www.amazon.com/Stanley-FlowState-Stainless-Insulated-Eucalyptus/product-reviews/B0BQZBFGZN" TargetMode="External"/><Relationship Id="rId1" Type="http://schemas.openxmlformats.org/officeDocument/2006/relationships/hyperlink" Target="https://www.nbcnews.com/select/shopping/stanley-cup-quencher-review-ncna1302852" TargetMode="External"/><Relationship Id="rId6" Type="http://schemas.openxmlformats.org/officeDocument/2006/relationships/hyperlink" Target="https://www.youtube.com/watch?v=xHewWZdy1WQ" TargetMode="External"/><Relationship Id="rId5" Type="http://schemas.openxmlformats.org/officeDocument/2006/relationships/hyperlink" Target="https://www.youtube.com/watch?v=D3J1NQGAHHw" TargetMode="External"/><Relationship Id="rId4" Type="http://schemas.openxmlformats.org/officeDocument/2006/relationships/hyperlink" Target="https://ayanalage.com/are-stanley-tumblers-worth-it/"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4" Type="http://schemas.openxmlformats.org/officeDocument/2006/relationships/image" Target="../media/image18.svg"/></Relationships>
</file>

<file path=ppt/diagrams/_rels/drawing7.xml.rels><?xml version="1.0" encoding="UTF-8" standalone="yes"?>
<Relationships xmlns="http://schemas.openxmlformats.org/package/2006/relationships"><Relationship Id="rId3" Type="http://schemas.openxmlformats.org/officeDocument/2006/relationships/hyperlink" Target="https://ayanalage.com/are-stanley-tumblers-worth-it/" TargetMode="External"/><Relationship Id="rId2" Type="http://schemas.openxmlformats.org/officeDocument/2006/relationships/hyperlink" Target="https://www.amazon.com/Stanley-FlowState-Stainless-Insulated-Eucalyptus/product-reviews/B0BQZBFGZN" TargetMode="External"/><Relationship Id="rId1" Type="http://schemas.openxmlformats.org/officeDocument/2006/relationships/hyperlink" Target="https://www.nbcnews.com/select/shopping/stanley-cup-quencher-review-ncna1302852" TargetMode="External"/><Relationship Id="rId5" Type="http://schemas.openxmlformats.org/officeDocument/2006/relationships/hyperlink" Target="https://www.youtube.com/watch?v=xHewWZdy1WQ" TargetMode="External"/><Relationship Id="rId4" Type="http://schemas.openxmlformats.org/officeDocument/2006/relationships/hyperlink" Target="https://www.youtube.com/watch?v=D3J1NQGAHHw" TargetMode="External"/></Relationships>
</file>

<file path=ppt/diagrams/_rels/drawing8.xml.rels><?xml version="1.0" encoding="UTF-8" standalone="yes"?>
<Relationships xmlns="http://schemas.openxmlformats.org/package/2006/relationships"><Relationship Id="rId3" Type="http://schemas.openxmlformats.org/officeDocument/2006/relationships/hyperlink" Target="https://www.electromarketing.com/blog/raise-the-stanley-our-observations-of-stanleys-marketing-transformation" TargetMode="External"/><Relationship Id="rId2" Type="http://schemas.openxmlformats.org/officeDocument/2006/relationships/hyperlink" Target="https://www.newyorker.com/culture/infinite-scroll/how-the-stanley-cup-went-viral" TargetMode="External"/><Relationship Id="rId1" Type="http://schemas.openxmlformats.org/officeDocument/2006/relationships/hyperlink" Target="https://www.youtube.com/watch?v=S8GoqZ2LS18" TargetMode="External"/><Relationship Id="rId5" Type="http://schemas.openxmlformats.org/officeDocument/2006/relationships/hyperlink" Target="https://www.shiftcomm.com/thinking/unraveling-the-stanley-cup-crazes-consumer-marketing-strategies" TargetMode="External"/><Relationship Id="rId4" Type="http://schemas.openxmlformats.org/officeDocument/2006/relationships/hyperlink" Target="https://www.rivaliq.com/blog/stanleys-marketing-strategy/" TargetMode="External"/></Relationships>
</file>

<file path=ppt/diagrams/_rels/drawing10.xml.rels><?xml version="1.0" encoding="UTF-8" standalone="yes"?>
<Relationships xmlns="http://schemas.openxmlformats.org/package/2006/relationships"><Relationship Id="rId3" Type="http://schemas.openxmlformats.org/officeDocument/2006/relationships/hyperlink" Target="https://feedcheck.co/blog/how-stanley-cup-became-a-1-star-rated-product-after-going-viral/" TargetMode="External"/><Relationship Id="rId7" Type="http://schemas.openxmlformats.org/officeDocument/2006/relationships/hyperlink" Target="https://reviewed.usatoday.com/parenting/best-right-now/the-best-sippy-cups-and-transition-cups" TargetMode="External"/><Relationship Id="rId2" Type="http://schemas.openxmlformats.org/officeDocument/2006/relationships/hyperlink" Target="https://www.amazon.com/Stanley-FlowState-Stainless-Insulated-Eucalyptus/product-reviews/B0BQZBFGZN" TargetMode="External"/><Relationship Id="rId1" Type="http://schemas.openxmlformats.org/officeDocument/2006/relationships/hyperlink" Target="https://www.nbcnews.com/select/shopping/stanley-cup-quencher-review-ncna1302852" TargetMode="External"/><Relationship Id="rId6" Type="http://schemas.openxmlformats.org/officeDocument/2006/relationships/hyperlink" Target="https://www.youtube.com/watch?v=xHewWZdy1WQ" TargetMode="External"/><Relationship Id="rId5" Type="http://schemas.openxmlformats.org/officeDocument/2006/relationships/hyperlink" Target="https://www.youtube.com/watch?v=D3J1NQGAHHw" TargetMode="External"/><Relationship Id="rId4" Type="http://schemas.openxmlformats.org/officeDocument/2006/relationships/hyperlink" Target="https://ayanalage.com/are-stanley-tumblers-worth-it/"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F73F20-2DF6-4B09-8F4C-C8C7CF41472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D295434-A0AB-420A-A54E-2F9BB31A849B}">
      <dgm:prSet/>
      <dgm:spPr/>
      <dgm:t>
        <a:bodyPr/>
        <a:lstStyle/>
        <a:p>
          <a:r>
            <a:rPr lang="en-US" dirty="0"/>
            <a:t>In 1913, William Stanley Jr. founded the Stanley brand.</a:t>
          </a:r>
        </a:p>
      </dgm:t>
    </dgm:pt>
    <dgm:pt modelId="{5BA48444-E750-4060-9BC4-B7780F9D037B}" type="parTrans" cxnId="{59719194-7386-4AAF-AF2D-6BF1A52871BB}">
      <dgm:prSet/>
      <dgm:spPr/>
      <dgm:t>
        <a:bodyPr/>
        <a:lstStyle/>
        <a:p>
          <a:endParaRPr lang="en-US"/>
        </a:p>
      </dgm:t>
    </dgm:pt>
    <dgm:pt modelId="{9AA25848-2853-4B11-99D8-D883DDBAFB25}" type="sibTrans" cxnId="{59719194-7386-4AAF-AF2D-6BF1A52871BB}">
      <dgm:prSet/>
      <dgm:spPr/>
      <dgm:t>
        <a:bodyPr/>
        <a:lstStyle/>
        <a:p>
          <a:endParaRPr lang="en-US"/>
        </a:p>
      </dgm:t>
    </dgm:pt>
    <dgm:pt modelId="{92DA7D54-E491-4050-88CC-44422850F40D}">
      <dgm:prSet/>
      <dgm:spPr/>
      <dgm:t>
        <a:bodyPr/>
        <a:lstStyle/>
        <a:p>
          <a:r>
            <a:rPr lang="en-US" dirty="0"/>
            <a:t>He established the Stanley Insulating company in Great Barrington, Massachusetts.</a:t>
          </a:r>
        </a:p>
      </dgm:t>
    </dgm:pt>
    <dgm:pt modelId="{E8DCA7CB-4C13-4193-AED1-AFA19CFFAD08}" type="parTrans" cxnId="{5DCD5172-BA35-4514-BD7F-DFBD3E632748}">
      <dgm:prSet/>
      <dgm:spPr/>
      <dgm:t>
        <a:bodyPr/>
        <a:lstStyle/>
        <a:p>
          <a:endParaRPr lang="en-US"/>
        </a:p>
      </dgm:t>
    </dgm:pt>
    <dgm:pt modelId="{94610B80-46C9-44CB-A5E8-B69FE6A55E23}" type="sibTrans" cxnId="{5DCD5172-BA35-4514-BD7F-DFBD3E632748}">
      <dgm:prSet/>
      <dgm:spPr/>
      <dgm:t>
        <a:bodyPr/>
        <a:lstStyle/>
        <a:p>
          <a:endParaRPr lang="en-US"/>
        </a:p>
      </dgm:t>
    </dgm:pt>
    <dgm:pt modelId="{6D0CC033-EF50-42BB-BA22-DBC6D0D8DF8C}">
      <dgm:prSet/>
      <dgm:spPr/>
      <dgm:t>
        <a:bodyPr/>
        <a:lstStyle/>
        <a:p>
          <a:r>
            <a:rPr lang="en-US" dirty="0"/>
            <a:t>About a 100 years later, the company hired Terence Riley who previously worked as the president of Crocs. </a:t>
          </a:r>
        </a:p>
        <a:p>
          <a:r>
            <a:rPr lang="en-US" dirty="0"/>
            <a:t>Between 2020 and 2021, The Stanley Company saw a 275% increase in sales increase due to their Quenchers.</a:t>
          </a:r>
        </a:p>
      </dgm:t>
    </dgm:pt>
    <dgm:pt modelId="{09AECB36-FA91-44F8-9C69-B808D8A23EE6}" type="parTrans" cxnId="{A19B7214-BCEC-4B5E-BC71-5E1B04C955E0}">
      <dgm:prSet/>
      <dgm:spPr/>
      <dgm:t>
        <a:bodyPr/>
        <a:lstStyle/>
        <a:p>
          <a:endParaRPr lang="en-US"/>
        </a:p>
      </dgm:t>
    </dgm:pt>
    <dgm:pt modelId="{ABF14E41-7239-4A77-B528-7E9660948E93}" type="sibTrans" cxnId="{A19B7214-BCEC-4B5E-BC71-5E1B04C955E0}">
      <dgm:prSet/>
      <dgm:spPr/>
      <dgm:t>
        <a:bodyPr/>
        <a:lstStyle/>
        <a:p>
          <a:endParaRPr lang="en-US"/>
        </a:p>
      </dgm:t>
    </dgm:pt>
    <dgm:pt modelId="{FC370D4E-991F-493D-99AE-2C2C1DD230D8}" type="pres">
      <dgm:prSet presAssocID="{DEF73F20-2DF6-4B09-8F4C-C8C7CF41472C}" presName="linear" presStyleCnt="0">
        <dgm:presLayoutVars>
          <dgm:animLvl val="lvl"/>
          <dgm:resizeHandles val="exact"/>
        </dgm:presLayoutVars>
      </dgm:prSet>
      <dgm:spPr/>
    </dgm:pt>
    <dgm:pt modelId="{C5E3D87F-3EEC-4C0A-8003-1C99BC31FEAB}" type="pres">
      <dgm:prSet presAssocID="{3D295434-A0AB-420A-A54E-2F9BB31A849B}" presName="parentText" presStyleLbl="node1" presStyleIdx="0" presStyleCnt="3">
        <dgm:presLayoutVars>
          <dgm:chMax val="0"/>
          <dgm:bulletEnabled val="1"/>
        </dgm:presLayoutVars>
      </dgm:prSet>
      <dgm:spPr/>
    </dgm:pt>
    <dgm:pt modelId="{7F10535B-F865-435B-8694-6FEA188B410B}" type="pres">
      <dgm:prSet presAssocID="{9AA25848-2853-4B11-99D8-D883DDBAFB25}" presName="spacer" presStyleCnt="0"/>
      <dgm:spPr/>
    </dgm:pt>
    <dgm:pt modelId="{365F0E89-7094-4EC5-B218-02581A56E294}" type="pres">
      <dgm:prSet presAssocID="{92DA7D54-E491-4050-88CC-44422850F40D}" presName="parentText" presStyleLbl="node1" presStyleIdx="1" presStyleCnt="3">
        <dgm:presLayoutVars>
          <dgm:chMax val="0"/>
          <dgm:bulletEnabled val="1"/>
        </dgm:presLayoutVars>
      </dgm:prSet>
      <dgm:spPr/>
    </dgm:pt>
    <dgm:pt modelId="{345EA7D5-82C7-42FB-8897-10A0EB2B0DED}" type="pres">
      <dgm:prSet presAssocID="{94610B80-46C9-44CB-A5E8-B69FE6A55E23}" presName="spacer" presStyleCnt="0"/>
      <dgm:spPr/>
    </dgm:pt>
    <dgm:pt modelId="{D552BFC8-F3C4-48BD-B1E7-9AEA3D4EB5E8}" type="pres">
      <dgm:prSet presAssocID="{6D0CC033-EF50-42BB-BA22-DBC6D0D8DF8C}" presName="parentText" presStyleLbl="node1" presStyleIdx="2" presStyleCnt="3">
        <dgm:presLayoutVars>
          <dgm:chMax val="0"/>
          <dgm:bulletEnabled val="1"/>
        </dgm:presLayoutVars>
      </dgm:prSet>
      <dgm:spPr/>
    </dgm:pt>
  </dgm:ptLst>
  <dgm:cxnLst>
    <dgm:cxn modelId="{2389CA0B-4236-4FD1-BA3C-32DFE4D9F11C}" type="presOf" srcId="{3D295434-A0AB-420A-A54E-2F9BB31A849B}" destId="{C5E3D87F-3EEC-4C0A-8003-1C99BC31FEAB}" srcOrd="0" destOrd="0" presId="urn:microsoft.com/office/officeart/2005/8/layout/vList2"/>
    <dgm:cxn modelId="{A19B7214-BCEC-4B5E-BC71-5E1B04C955E0}" srcId="{DEF73F20-2DF6-4B09-8F4C-C8C7CF41472C}" destId="{6D0CC033-EF50-42BB-BA22-DBC6D0D8DF8C}" srcOrd="2" destOrd="0" parTransId="{09AECB36-FA91-44F8-9C69-B808D8A23EE6}" sibTransId="{ABF14E41-7239-4A77-B528-7E9660948E93}"/>
    <dgm:cxn modelId="{58AAA56D-999E-4708-B2B0-6F1BF9F16F42}" type="presOf" srcId="{6D0CC033-EF50-42BB-BA22-DBC6D0D8DF8C}" destId="{D552BFC8-F3C4-48BD-B1E7-9AEA3D4EB5E8}" srcOrd="0" destOrd="0" presId="urn:microsoft.com/office/officeart/2005/8/layout/vList2"/>
    <dgm:cxn modelId="{5DCD5172-BA35-4514-BD7F-DFBD3E632748}" srcId="{DEF73F20-2DF6-4B09-8F4C-C8C7CF41472C}" destId="{92DA7D54-E491-4050-88CC-44422850F40D}" srcOrd="1" destOrd="0" parTransId="{E8DCA7CB-4C13-4193-AED1-AFA19CFFAD08}" sibTransId="{94610B80-46C9-44CB-A5E8-B69FE6A55E23}"/>
    <dgm:cxn modelId="{B04B2693-E5BE-4111-A175-6D75CE98DA38}" type="presOf" srcId="{DEF73F20-2DF6-4B09-8F4C-C8C7CF41472C}" destId="{FC370D4E-991F-493D-99AE-2C2C1DD230D8}" srcOrd="0" destOrd="0" presId="urn:microsoft.com/office/officeart/2005/8/layout/vList2"/>
    <dgm:cxn modelId="{59719194-7386-4AAF-AF2D-6BF1A52871BB}" srcId="{DEF73F20-2DF6-4B09-8F4C-C8C7CF41472C}" destId="{3D295434-A0AB-420A-A54E-2F9BB31A849B}" srcOrd="0" destOrd="0" parTransId="{5BA48444-E750-4060-9BC4-B7780F9D037B}" sibTransId="{9AA25848-2853-4B11-99D8-D883DDBAFB25}"/>
    <dgm:cxn modelId="{499F6EB5-DB11-4F57-B479-CDB2F1F890DB}" type="presOf" srcId="{92DA7D54-E491-4050-88CC-44422850F40D}" destId="{365F0E89-7094-4EC5-B218-02581A56E294}" srcOrd="0" destOrd="0" presId="urn:microsoft.com/office/officeart/2005/8/layout/vList2"/>
    <dgm:cxn modelId="{9E2A5D4B-2F34-4C29-A7DC-CCC2CE37994B}" type="presParOf" srcId="{FC370D4E-991F-493D-99AE-2C2C1DD230D8}" destId="{C5E3D87F-3EEC-4C0A-8003-1C99BC31FEAB}" srcOrd="0" destOrd="0" presId="urn:microsoft.com/office/officeart/2005/8/layout/vList2"/>
    <dgm:cxn modelId="{A21E4C5C-3767-441D-B7D1-B59895F4CA40}" type="presParOf" srcId="{FC370D4E-991F-493D-99AE-2C2C1DD230D8}" destId="{7F10535B-F865-435B-8694-6FEA188B410B}" srcOrd="1" destOrd="0" presId="urn:microsoft.com/office/officeart/2005/8/layout/vList2"/>
    <dgm:cxn modelId="{1F80A75F-5B99-489D-9109-ADE8C4ED2964}" type="presParOf" srcId="{FC370D4E-991F-493D-99AE-2C2C1DD230D8}" destId="{365F0E89-7094-4EC5-B218-02581A56E294}" srcOrd="2" destOrd="0" presId="urn:microsoft.com/office/officeart/2005/8/layout/vList2"/>
    <dgm:cxn modelId="{E007A8ED-39F5-4C24-BF17-3FD29E1EEB29}" type="presParOf" srcId="{FC370D4E-991F-493D-99AE-2C2C1DD230D8}" destId="{345EA7D5-82C7-42FB-8897-10A0EB2B0DED}" srcOrd="3" destOrd="0" presId="urn:microsoft.com/office/officeart/2005/8/layout/vList2"/>
    <dgm:cxn modelId="{8DD52D33-73F8-4C7E-A276-9D2D47E40E6C}" type="presParOf" srcId="{FC370D4E-991F-493D-99AE-2C2C1DD230D8}" destId="{D552BFC8-F3C4-48BD-B1E7-9AEA3D4EB5E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21CF99-387E-4C11-9158-3A3763745ED7}" type="doc">
      <dgm:prSet loTypeId="urn:microsoft.com/office/officeart/2005/8/layout/process5" loCatId="process" qsTypeId="urn:microsoft.com/office/officeart/2005/8/quickstyle/simple1" qsCatId="simple" csTypeId="urn:microsoft.com/office/officeart/2005/8/colors/colorful1" csCatId="colorful" phldr="1"/>
      <dgm:spPr/>
      <dgm:t>
        <a:bodyPr/>
        <a:lstStyle/>
        <a:p>
          <a:endParaRPr lang="en-US"/>
        </a:p>
      </dgm:t>
    </dgm:pt>
    <dgm:pt modelId="{CC428B53-9B2F-455E-8B70-7E555DBBDB5A}">
      <dgm:prSet/>
      <dgm:spPr/>
      <dgm:t>
        <a:bodyPr/>
        <a:lstStyle/>
        <a:p>
          <a:r>
            <a:rPr lang="en-US" dirty="0"/>
            <a:t>Our market position is that we offer functional durable, stylish, and functional drinkware.  </a:t>
          </a:r>
        </a:p>
      </dgm:t>
    </dgm:pt>
    <dgm:pt modelId="{76915946-BD7E-45AC-BAEF-3874D0E9FC20}" type="parTrans" cxnId="{AFC4524C-7758-44F9-98DE-31A9AF152D15}">
      <dgm:prSet/>
      <dgm:spPr/>
      <dgm:t>
        <a:bodyPr/>
        <a:lstStyle/>
        <a:p>
          <a:endParaRPr lang="en-US"/>
        </a:p>
      </dgm:t>
    </dgm:pt>
    <dgm:pt modelId="{C46847D4-1E6A-461F-89B3-321A2F3FD95B}" type="sibTrans" cxnId="{AFC4524C-7758-44F9-98DE-31A9AF152D15}">
      <dgm:prSet/>
      <dgm:spPr/>
      <dgm:t>
        <a:bodyPr/>
        <a:lstStyle/>
        <a:p>
          <a:endParaRPr lang="en-US" dirty="0"/>
        </a:p>
      </dgm:t>
    </dgm:pt>
    <dgm:pt modelId="{5F038B38-E882-4FE2-AD23-42397A9D0F54}">
      <dgm:prSet/>
      <dgm:spPr/>
      <dgm:t>
        <a:bodyPr/>
        <a:lstStyle/>
        <a:p>
          <a:r>
            <a:rPr lang="en-US" dirty="0"/>
            <a:t>While other brands and companies sell baby cups, we do not.</a:t>
          </a:r>
        </a:p>
      </dgm:t>
    </dgm:pt>
    <dgm:pt modelId="{82BED8AB-C7F7-44F8-ACE8-C433ABBC6194}" type="parTrans" cxnId="{983FA1BE-D96C-4892-BC31-3EA643D1239D}">
      <dgm:prSet/>
      <dgm:spPr/>
      <dgm:t>
        <a:bodyPr/>
        <a:lstStyle/>
        <a:p>
          <a:endParaRPr lang="en-US"/>
        </a:p>
      </dgm:t>
    </dgm:pt>
    <dgm:pt modelId="{4218B0ED-A328-410E-98F6-A2C604E0BD2F}" type="sibTrans" cxnId="{983FA1BE-D96C-4892-BC31-3EA643D1239D}">
      <dgm:prSet/>
      <dgm:spPr/>
      <dgm:t>
        <a:bodyPr/>
        <a:lstStyle/>
        <a:p>
          <a:endParaRPr lang="en-US" dirty="0"/>
        </a:p>
      </dgm:t>
    </dgm:pt>
    <dgm:pt modelId="{0C42343D-7458-4230-9DD4-D34C98306D98}">
      <dgm:prSet/>
      <dgm:spPr/>
      <dgm:t>
        <a:bodyPr/>
        <a:lstStyle/>
        <a:p>
          <a:r>
            <a:rPr lang="en-US" dirty="0"/>
            <a:t>Relevant industry trends include the Stanley Cup being a social status symbol, web search interest, sustainable drinkware, and revenue growth.</a:t>
          </a:r>
        </a:p>
      </dgm:t>
    </dgm:pt>
    <dgm:pt modelId="{362345A4-0419-4A1F-A19C-5F2B9F6019C7}" type="parTrans" cxnId="{B7732103-8457-4484-8639-7B7C172225DA}">
      <dgm:prSet/>
      <dgm:spPr/>
      <dgm:t>
        <a:bodyPr/>
        <a:lstStyle/>
        <a:p>
          <a:endParaRPr lang="en-US"/>
        </a:p>
      </dgm:t>
    </dgm:pt>
    <dgm:pt modelId="{60CA8A4D-8E80-4F79-A504-592F67629EA9}" type="sibTrans" cxnId="{B7732103-8457-4484-8639-7B7C172225DA}">
      <dgm:prSet/>
      <dgm:spPr/>
      <dgm:t>
        <a:bodyPr/>
        <a:lstStyle/>
        <a:p>
          <a:endParaRPr lang="en-US"/>
        </a:p>
      </dgm:t>
    </dgm:pt>
    <dgm:pt modelId="{2F440167-D283-411C-8111-70622A4BD937}" type="pres">
      <dgm:prSet presAssocID="{6F21CF99-387E-4C11-9158-3A3763745ED7}" presName="diagram" presStyleCnt="0">
        <dgm:presLayoutVars>
          <dgm:dir/>
          <dgm:resizeHandles val="exact"/>
        </dgm:presLayoutVars>
      </dgm:prSet>
      <dgm:spPr/>
    </dgm:pt>
    <dgm:pt modelId="{26728629-039E-4275-BD62-147BF71FE745}" type="pres">
      <dgm:prSet presAssocID="{CC428B53-9B2F-455E-8B70-7E555DBBDB5A}" presName="node" presStyleLbl="node1" presStyleIdx="0" presStyleCnt="3">
        <dgm:presLayoutVars>
          <dgm:bulletEnabled val="1"/>
        </dgm:presLayoutVars>
      </dgm:prSet>
      <dgm:spPr/>
    </dgm:pt>
    <dgm:pt modelId="{320A7D8B-9EAF-41FE-8C56-6AD7017C0E00}" type="pres">
      <dgm:prSet presAssocID="{C46847D4-1E6A-461F-89B3-321A2F3FD95B}" presName="sibTrans" presStyleLbl="sibTrans2D1" presStyleIdx="0" presStyleCnt="2"/>
      <dgm:spPr/>
    </dgm:pt>
    <dgm:pt modelId="{45756969-8EA4-4ECA-8CC5-C0A086D678FF}" type="pres">
      <dgm:prSet presAssocID="{C46847D4-1E6A-461F-89B3-321A2F3FD95B}" presName="connectorText" presStyleLbl="sibTrans2D1" presStyleIdx="0" presStyleCnt="2"/>
      <dgm:spPr/>
    </dgm:pt>
    <dgm:pt modelId="{C2A15B46-B70A-4095-B6A7-CEA152F85566}" type="pres">
      <dgm:prSet presAssocID="{5F038B38-E882-4FE2-AD23-42397A9D0F54}" presName="node" presStyleLbl="node1" presStyleIdx="1" presStyleCnt="3">
        <dgm:presLayoutVars>
          <dgm:bulletEnabled val="1"/>
        </dgm:presLayoutVars>
      </dgm:prSet>
      <dgm:spPr/>
    </dgm:pt>
    <dgm:pt modelId="{E7C12C10-E6A5-4388-A8F3-F1E103246493}" type="pres">
      <dgm:prSet presAssocID="{4218B0ED-A328-410E-98F6-A2C604E0BD2F}" presName="sibTrans" presStyleLbl="sibTrans2D1" presStyleIdx="1" presStyleCnt="2"/>
      <dgm:spPr/>
    </dgm:pt>
    <dgm:pt modelId="{8514F8DE-A8CD-4B12-A206-B1754591EFB4}" type="pres">
      <dgm:prSet presAssocID="{4218B0ED-A328-410E-98F6-A2C604E0BD2F}" presName="connectorText" presStyleLbl="sibTrans2D1" presStyleIdx="1" presStyleCnt="2"/>
      <dgm:spPr/>
    </dgm:pt>
    <dgm:pt modelId="{7159E432-7176-480C-BC2D-BE0BE97D0F42}" type="pres">
      <dgm:prSet presAssocID="{0C42343D-7458-4230-9DD4-D34C98306D98}" presName="node" presStyleLbl="node1" presStyleIdx="2" presStyleCnt="3">
        <dgm:presLayoutVars>
          <dgm:bulletEnabled val="1"/>
        </dgm:presLayoutVars>
      </dgm:prSet>
      <dgm:spPr/>
    </dgm:pt>
  </dgm:ptLst>
  <dgm:cxnLst>
    <dgm:cxn modelId="{734F9900-A682-4BCD-A86B-6294FB7CCA6B}" type="presOf" srcId="{C46847D4-1E6A-461F-89B3-321A2F3FD95B}" destId="{320A7D8B-9EAF-41FE-8C56-6AD7017C0E00}" srcOrd="0" destOrd="0" presId="urn:microsoft.com/office/officeart/2005/8/layout/process5"/>
    <dgm:cxn modelId="{B7732103-8457-4484-8639-7B7C172225DA}" srcId="{6F21CF99-387E-4C11-9158-3A3763745ED7}" destId="{0C42343D-7458-4230-9DD4-D34C98306D98}" srcOrd="2" destOrd="0" parTransId="{362345A4-0419-4A1F-A19C-5F2B9F6019C7}" sibTransId="{60CA8A4D-8E80-4F79-A504-592F67629EA9}"/>
    <dgm:cxn modelId="{AFC4524C-7758-44F9-98DE-31A9AF152D15}" srcId="{6F21CF99-387E-4C11-9158-3A3763745ED7}" destId="{CC428B53-9B2F-455E-8B70-7E555DBBDB5A}" srcOrd="0" destOrd="0" parTransId="{76915946-BD7E-45AC-BAEF-3874D0E9FC20}" sibTransId="{C46847D4-1E6A-461F-89B3-321A2F3FD95B}"/>
    <dgm:cxn modelId="{7EE6CE70-BE51-488B-848F-81737C463561}" type="presOf" srcId="{CC428B53-9B2F-455E-8B70-7E555DBBDB5A}" destId="{26728629-039E-4275-BD62-147BF71FE745}" srcOrd="0" destOrd="0" presId="urn:microsoft.com/office/officeart/2005/8/layout/process5"/>
    <dgm:cxn modelId="{20AF6C7D-DB4A-4ADB-BE4A-4D83D047B3C1}" type="presOf" srcId="{4218B0ED-A328-410E-98F6-A2C604E0BD2F}" destId="{E7C12C10-E6A5-4388-A8F3-F1E103246493}" srcOrd="0" destOrd="0" presId="urn:microsoft.com/office/officeart/2005/8/layout/process5"/>
    <dgm:cxn modelId="{269058A2-6880-42D3-9A5E-0AAEC1D3697E}" type="presOf" srcId="{0C42343D-7458-4230-9DD4-D34C98306D98}" destId="{7159E432-7176-480C-BC2D-BE0BE97D0F42}" srcOrd="0" destOrd="0" presId="urn:microsoft.com/office/officeart/2005/8/layout/process5"/>
    <dgm:cxn modelId="{ABAAAEB0-B251-4DFC-9A71-582628271D54}" type="presOf" srcId="{5F038B38-E882-4FE2-AD23-42397A9D0F54}" destId="{C2A15B46-B70A-4095-B6A7-CEA152F85566}" srcOrd="0" destOrd="0" presId="urn:microsoft.com/office/officeart/2005/8/layout/process5"/>
    <dgm:cxn modelId="{983FA1BE-D96C-4892-BC31-3EA643D1239D}" srcId="{6F21CF99-387E-4C11-9158-3A3763745ED7}" destId="{5F038B38-E882-4FE2-AD23-42397A9D0F54}" srcOrd="1" destOrd="0" parTransId="{82BED8AB-C7F7-44F8-ACE8-C433ABBC6194}" sibTransId="{4218B0ED-A328-410E-98F6-A2C604E0BD2F}"/>
    <dgm:cxn modelId="{C3F344CA-B1F0-475E-B653-97EF08D407FF}" type="presOf" srcId="{6F21CF99-387E-4C11-9158-3A3763745ED7}" destId="{2F440167-D283-411C-8111-70622A4BD937}" srcOrd="0" destOrd="0" presId="urn:microsoft.com/office/officeart/2005/8/layout/process5"/>
    <dgm:cxn modelId="{641D03DE-537A-41D8-9ADA-683CF674A8E0}" type="presOf" srcId="{C46847D4-1E6A-461F-89B3-321A2F3FD95B}" destId="{45756969-8EA4-4ECA-8CC5-C0A086D678FF}" srcOrd="1" destOrd="0" presId="urn:microsoft.com/office/officeart/2005/8/layout/process5"/>
    <dgm:cxn modelId="{31718EF2-7AE4-43DE-9E6F-4FFC40AA2CE8}" type="presOf" srcId="{4218B0ED-A328-410E-98F6-A2C604E0BD2F}" destId="{8514F8DE-A8CD-4B12-A206-B1754591EFB4}" srcOrd="1" destOrd="0" presId="urn:microsoft.com/office/officeart/2005/8/layout/process5"/>
    <dgm:cxn modelId="{0629E58A-491F-4192-A44A-959B77BB0379}" type="presParOf" srcId="{2F440167-D283-411C-8111-70622A4BD937}" destId="{26728629-039E-4275-BD62-147BF71FE745}" srcOrd="0" destOrd="0" presId="urn:microsoft.com/office/officeart/2005/8/layout/process5"/>
    <dgm:cxn modelId="{6060B971-4E4F-4896-8046-0611F26ECD89}" type="presParOf" srcId="{2F440167-D283-411C-8111-70622A4BD937}" destId="{320A7D8B-9EAF-41FE-8C56-6AD7017C0E00}" srcOrd="1" destOrd="0" presId="urn:microsoft.com/office/officeart/2005/8/layout/process5"/>
    <dgm:cxn modelId="{5B675C5F-3891-47B4-9F61-ECC6C766B75C}" type="presParOf" srcId="{320A7D8B-9EAF-41FE-8C56-6AD7017C0E00}" destId="{45756969-8EA4-4ECA-8CC5-C0A086D678FF}" srcOrd="0" destOrd="0" presId="urn:microsoft.com/office/officeart/2005/8/layout/process5"/>
    <dgm:cxn modelId="{9ACCB3B1-0F4F-4D1F-9A37-B1996F64A51C}" type="presParOf" srcId="{2F440167-D283-411C-8111-70622A4BD937}" destId="{C2A15B46-B70A-4095-B6A7-CEA152F85566}" srcOrd="2" destOrd="0" presId="urn:microsoft.com/office/officeart/2005/8/layout/process5"/>
    <dgm:cxn modelId="{370FB50C-8207-4601-A423-065F7C5712FB}" type="presParOf" srcId="{2F440167-D283-411C-8111-70622A4BD937}" destId="{E7C12C10-E6A5-4388-A8F3-F1E103246493}" srcOrd="3" destOrd="0" presId="urn:microsoft.com/office/officeart/2005/8/layout/process5"/>
    <dgm:cxn modelId="{F42CD835-D328-4B66-B5CA-A340F636502F}" type="presParOf" srcId="{E7C12C10-E6A5-4388-A8F3-F1E103246493}" destId="{8514F8DE-A8CD-4B12-A206-B1754591EFB4}" srcOrd="0" destOrd="0" presId="urn:microsoft.com/office/officeart/2005/8/layout/process5"/>
    <dgm:cxn modelId="{898620D0-890D-4307-B106-F4A4F908D11F}" type="presParOf" srcId="{2F440167-D283-411C-8111-70622A4BD937}" destId="{7159E432-7176-480C-BC2D-BE0BE97D0F42}"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E60F68-A056-4402-88A0-FB4C762FDB61}" type="doc">
      <dgm:prSet loTypeId="urn:microsoft.com/office/officeart/2018/5/layout/IconCircle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5A0FCBD5-912D-487D-AD3D-58BD7ECAF900}">
      <dgm:prSet/>
      <dgm:spPr/>
      <dgm:t>
        <a:bodyPr/>
        <a:lstStyle/>
        <a:p>
          <a:pPr>
            <a:defRPr cap="all"/>
          </a:pPr>
          <a:r>
            <a:rPr lang="en-US" dirty="0"/>
            <a:t> Eco-Friendliness</a:t>
          </a:r>
        </a:p>
      </dgm:t>
    </dgm:pt>
    <dgm:pt modelId="{7A025793-41ED-4B8B-9C0C-7CB5C8C3CEA3}" type="parTrans" cxnId="{AAE10945-07D9-46C0-B11D-7248C7916AE0}">
      <dgm:prSet/>
      <dgm:spPr/>
      <dgm:t>
        <a:bodyPr/>
        <a:lstStyle/>
        <a:p>
          <a:endParaRPr lang="en-US"/>
        </a:p>
      </dgm:t>
    </dgm:pt>
    <dgm:pt modelId="{E925C2AC-D230-43DE-B9C8-D82B460E789B}" type="sibTrans" cxnId="{AAE10945-07D9-46C0-B11D-7248C7916AE0}">
      <dgm:prSet/>
      <dgm:spPr/>
      <dgm:t>
        <a:bodyPr/>
        <a:lstStyle/>
        <a:p>
          <a:endParaRPr lang="en-US"/>
        </a:p>
      </dgm:t>
    </dgm:pt>
    <dgm:pt modelId="{6F5D6F0B-DAF0-4118-BED4-79A4518491AD}">
      <dgm:prSet/>
      <dgm:spPr/>
      <dgm:t>
        <a:bodyPr/>
        <a:lstStyle/>
        <a:p>
          <a:pPr>
            <a:defRPr cap="all"/>
          </a:pPr>
          <a:r>
            <a:rPr lang="en-US" dirty="0"/>
            <a:t> Innovation and Usability</a:t>
          </a:r>
        </a:p>
      </dgm:t>
    </dgm:pt>
    <dgm:pt modelId="{998264BD-23FE-4C1A-AF48-CCF34931EAB8}" type="parTrans" cxnId="{A63B7DEA-9927-481D-9D5C-C7CDA195F44B}">
      <dgm:prSet/>
      <dgm:spPr/>
      <dgm:t>
        <a:bodyPr/>
        <a:lstStyle/>
        <a:p>
          <a:endParaRPr lang="en-US"/>
        </a:p>
      </dgm:t>
    </dgm:pt>
    <dgm:pt modelId="{2B1D976A-5FEA-4741-A5E3-8C8ECC54CDF2}" type="sibTrans" cxnId="{A63B7DEA-9927-481D-9D5C-C7CDA195F44B}">
      <dgm:prSet/>
      <dgm:spPr/>
      <dgm:t>
        <a:bodyPr/>
        <a:lstStyle/>
        <a:p>
          <a:endParaRPr lang="en-US"/>
        </a:p>
      </dgm:t>
    </dgm:pt>
    <dgm:pt modelId="{F6F81D6D-DB73-4742-8390-56D0F3E18CFA}">
      <dgm:prSet/>
      <dgm:spPr/>
      <dgm:t>
        <a:bodyPr/>
        <a:lstStyle/>
        <a:p>
          <a:pPr>
            <a:defRPr cap="all"/>
          </a:pPr>
          <a:r>
            <a:rPr lang="en-US" dirty="0"/>
            <a:t> Premium Products</a:t>
          </a:r>
        </a:p>
      </dgm:t>
    </dgm:pt>
    <dgm:pt modelId="{53BDC66E-4E1E-4C9E-BA9A-11FF3E523DDE}" type="parTrans" cxnId="{4F8801E9-0417-4C55-BB82-2C00D7D7E8A9}">
      <dgm:prSet/>
      <dgm:spPr/>
      <dgm:t>
        <a:bodyPr/>
        <a:lstStyle/>
        <a:p>
          <a:endParaRPr lang="en-US"/>
        </a:p>
      </dgm:t>
    </dgm:pt>
    <dgm:pt modelId="{C915ADEE-BDC0-4A8C-8F2A-FB44A4903D0A}" type="sibTrans" cxnId="{4F8801E9-0417-4C55-BB82-2C00D7D7E8A9}">
      <dgm:prSet/>
      <dgm:spPr/>
      <dgm:t>
        <a:bodyPr/>
        <a:lstStyle/>
        <a:p>
          <a:endParaRPr lang="en-US"/>
        </a:p>
      </dgm:t>
    </dgm:pt>
    <dgm:pt modelId="{0311A4F9-FA41-4E86-93AE-541E53AD7693}">
      <dgm:prSet/>
      <dgm:spPr/>
      <dgm:t>
        <a:bodyPr/>
        <a:lstStyle/>
        <a:p>
          <a:pPr>
            <a:defRPr cap="all"/>
          </a:pPr>
          <a:r>
            <a:rPr lang="en-US" dirty="0"/>
            <a:t>Personalization and Aesthetics </a:t>
          </a:r>
        </a:p>
      </dgm:t>
    </dgm:pt>
    <dgm:pt modelId="{3730BCA3-1F5D-4476-B2C8-098276269853}" type="parTrans" cxnId="{DEF60BEE-0FCF-4BB1-A5E8-32433D64492F}">
      <dgm:prSet/>
      <dgm:spPr/>
      <dgm:t>
        <a:bodyPr/>
        <a:lstStyle/>
        <a:p>
          <a:endParaRPr lang="en-US"/>
        </a:p>
      </dgm:t>
    </dgm:pt>
    <dgm:pt modelId="{0421951A-45CD-4E32-B643-A8EFFDC8E225}" type="sibTrans" cxnId="{DEF60BEE-0FCF-4BB1-A5E8-32433D64492F}">
      <dgm:prSet/>
      <dgm:spPr/>
      <dgm:t>
        <a:bodyPr/>
        <a:lstStyle/>
        <a:p>
          <a:endParaRPr lang="en-US"/>
        </a:p>
      </dgm:t>
    </dgm:pt>
    <dgm:pt modelId="{BEB2A70D-4234-40F0-984C-4E2251719363}">
      <dgm:prSet/>
      <dgm:spPr/>
      <dgm:t>
        <a:bodyPr/>
        <a:lstStyle/>
        <a:p>
          <a:pPr>
            <a:defRPr cap="all"/>
          </a:pPr>
          <a:r>
            <a:rPr lang="en-US" dirty="0"/>
            <a:t>Digital Marketing and Direct-to-Consumer Channels</a:t>
          </a:r>
        </a:p>
      </dgm:t>
    </dgm:pt>
    <dgm:pt modelId="{B3536F08-75B4-4C33-BF41-F23D9A4EDD11}" type="parTrans" cxnId="{BC56F8F6-411D-460F-9337-9C0833089976}">
      <dgm:prSet/>
      <dgm:spPr/>
      <dgm:t>
        <a:bodyPr/>
        <a:lstStyle/>
        <a:p>
          <a:endParaRPr lang="en-US"/>
        </a:p>
      </dgm:t>
    </dgm:pt>
    <dgm:pt modelId="{F3540D1E-F0A6-499A-82BF-F8BBD70113A8}" type="sibTrans" cxnId="{BC56F8F6-411D-460F-9337-9C0833089976}">
      <dgm:prSet/>
      <dgm:spPr/>
      <dgm:t>
        <a:bodyPr/>
        <a:lstStyle/>
        <a:p>
          <a:endParaRPr lang="en-US"/>
        </a:p>
      </dgm:t>
    </dgm:pt>
    <dgm:pt modelId="{FB721823-05E3-43F0-9B96-C3767372819D}">
      <dgm:prSet/>
      <dgm:spPr/>
      <dgm:t>
        <a:bodyPr/>
        <a:lstStyle/>
        <a:p>
          <a:pPr>
            <a:defRPr cap="all"/>
          </a:pPr>
          <a:r>
            <a:rPr lang="en-US" dirty="0"/>
            <a:t>Health and Safety</a:t>
          </a:r>
        </a:p>
      </dgm:t>
    </dgm:pt>
    <dgm:pt modelId="{2D76CCBD-8F09-401D-A647-7EAB02C77658}" type="parTrans" cxnId="{B3449C16-67D0-4152-A1DB-E8F048D4F368}">
      <dgm:prSet/>
      <dgm:spPr/>
      <dgm:t>
        <a:bodyPr/>
        <a:lstStyle/>
        <a:p>
          <a:endParaRPr lang="en-US"/>
        </a:p>
      </dgm:t>
    </dgm:pt>
    <dgm:pt modelId="{D58E417F-FAC9-4F22-8798-36548F44E907}" type="sibTrans" cxnId="{B3449C16-67D0-4152-A1DB-E8F048D4F368}">
      <dgm:prSet/>
      <dgm:spPr/>
      <dgm:t>
        <a:bodyPr/>
        <a:lstStyle/>
        <a:p>
          <a:endParaRPr lang="en-US"/>
        </a:p>
      </dgm:t>
    </dgm:pt>
    <dgm:pt modelId="{5F325EBC-42D8-41CA-84FC-B0EB50227A62}">
      <dgm:prSet/>
      <dgm:spPr/>
      <dgm:t>
        <a:bodyPr/>
        <a:lstStyle/>
        <a:p>
          <a:pPr>
            <a:defRPr cap="all"/>
          </a:pPr>
          <a:r>
            <a:rPr lang="en-US" dirty="0"/>
            <a:t> Ethical Sourcing</a:t>
          </a:r>
        </a:p>
      </dgm:t>
    </dgm:pt>
    <dgm:pt modelId="{237E78D2-960B-48A0-8BD6-21A87C8DF7FF}" type="parTrans" cxnId="{2A83C8C3-D9EC-4328-8934-7C79CA3A9151}">
      <dgm:prSet/>
      <dgm:spPr/>
      <dgm:t>
        <a:bodyPr/>
        <a:lstStyle/>
        <a:p>
          <a:endParaRPr lang="en-US"/>
        </a:p>
      </dgm:t>
    </dgm:pt>
    <dgm:pt modelId="{DADC27D7-EB69-4054-ADAB-F2FD05B62E94}" type="sibTrans" cxnId="{2A83C8C3-D9EC-4328-8934-7C79CA3A9151}">
      <dgm:prSet/>
      <dgm:spPr/>
      <dgm:t>
        <a:bodyPr/>
        <a:lstStyle/>
        <a:p>
          <a:endParaRPr lang="en-US"/>
        </a:p>
      </dgm:t>
    </dgm:pt>
    <dgm:pt modelId="{4D5A7777-3AA2-48F4-87DE-A7FF32768080}" type="pres">
      <dgm:prSet presAssocID="{2AE60F68-A056-4402-88A0-FB4C762FDB61}" presName="root" presStyleCnt="0">
        <dgm:presLayoutVars>
          <dgm:dir/>
          <dgm:resizeHandles val="exact"/>
        </dgm:presLayoutVars>
      </dgm:prSet>
      <dgm:spPr/>
    </dgm:pt>
    <dgm:pt modelId="{B572559E-4848-4FFC-B5A9-39B32425E047}" type="pres">
      <dgm:prSet presAssocID="{5A0FCBD5-912D-487D-AD3D-58BD7ECAF900}" presName="compNode" presStyleCnt="0"/>
      <dgm:spPr/>
    </dgm:pt>
    <dgm:pt modelId="{E6E345FD-68FF-4ACA-8A60-53D56ED17A83}" type="pres">
      <dgm:prSet presAssocID="{5A0FCBD5-912D-487D-AD3D-58BD7ECAF900}" presName="iconBgRect" presStyleLbl="bgShp" presStyleIdx="0" presStyleCnt="7"/>
      <dgm:spPr/>
    </dgm:pt>
    <dgm:pt modelId="{6E9B2897-C38B-4AD6-A3CF-E903E4AB3AFB}" type="pres">
      <dgm:prSet presAssocID="{5A0FCBD5-912D-487D-AD3D-58BD7ECAF90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epeat"/>
        </a:ext>
      </dgm:extLst>
    </dgm:pt>
    <dgm:pt modelId="{E04571A7-E23C-4EE5-80B4-B8140989EF0E}" type="pres">
      <dgm:prSet presAssocID="{5A0FCBD5-912D-487D-AD3D-58BD7ECAF900}" presName="spaceRect" presStyleCnt="0"/>
      <dgm:spPr/>
    </dgm:pt>
    <dgm:pt modelId="{EB865DCB-C58F-4F7C-B8A2-D896F00BE6BB}" type="pres">
      <dgm:prSet presAssocID="{5A0FCBD5-912D-487D-AD3D-58BD7ECAF900}" presName="textRect" presStyleLbl="revTx" presStyleIdx="0" presStyleCnt="7">
        <dgm:presLayoutVars>
          <dgm:chMax val="1"/>
          <dgm:chPref val="1"/>
        </dgm:presLayoutVars>
      </dgm:prSet>
      <dgm:spPr/>
    </dgm:pt>
    <dgm:pt modelId="{0E5F56E0-7E67-4676-9925-CF067D4931F0}" type="pres">
      <dgm:prSet presAssocID="{E925C2AC-D230-43DE-B9C8-D82B460E789B}" presName="sibTrans" presStyleCnt="0"/>
      <dgm:spPr/>
    </dgm:pt>
    <dgm:pt modelId="{11267F35-8377-4A21-9529-6E6819F7F4C4}" type="pres">
      <dgm:prSet presAssocID="{6F5D6F0B-DAF0-4118-BED4-79A4518491AD}" presName="compNode" presStyleCnt="0"/>
      <dgm:spPr/>
    </dgm:pt>
    <dgm:pt modelId="{B322E634-BE5E-4B4F-9794-E250420353A8}" type="pres">
      <dgm:prSet presAssocID="{6F5D6F0B-DAF0-4118-BED4-79A4518491AD}" presName="iconBgRect" presStyleLbl="bgShp" presStyleIdx="1" presStyleCnt="7"/>
      <dgm:spPr/>
    </dgm:pt>
    <dgm:pt modelId="{9133C466-0B90-4030-A3C9-A589290AE843}" type="pres">
      <dgm:prSet presAssocID="{6F5D6F0B-DAF0-4118-BED4-79A4518491AD}"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69BBF5F8-EA92-4AF8-9D53-DD7C874E59FC}" type="pres">
      <dgm:prSet presAssocID="{6F5D6F0B-DAF0-4118-BED4-79A4518491AD}" presName="spaceRect" presStyleCnt="0"/>
      <dgm:spPr/>
    </dgm:pt>
    <dgm:pt modelId="{A813F3D7-5053-4598-B856-5DC1DCDBCB5E}" type="pres">
      <dgm:prSet presAssocID="{6F5D6F0B-DAF0-4118-BED4-79A4518491AD}" presName="textRect" presStyleLbl="revTx" presStyleIdx="1" presStyleCnt="7">
        <dgm:presLayoutVars>
          <dgm:chMax val="1"/>
          <dgm:chPref val="1"/>
        </dgm:presLayoutVars>
      </dgm:prSet>
      <dgm:spPr/>
    </dgm:pt>
    <dgm:pt modelId="{0C0EAD7C-1FE7-4F23-B759-DABC6B8A4EAE}" type="pres">
      <dgm:prSet presAssocID="{2B1D976A-5FEA-4741-A5E3-8C8ECC54CDF2}" presName="sibTrans" presStyleCnt="0"/>
      <dgm:spPr/>
    </dgm:pt>
    <dgm:pt modelId="{A17E76A9-FF25-42B0-AF7B-BE44E52DF90A}" type="pres">
      <dgm:prSet presAssocID="{F6F81D6D-DB73-4742-8390-56D0F3E18CFA}" presName="compNode" presStyleCnt="0"/>
      <dgm:spPr/>
    </dgm:pt>
    <dgm:pt modelId="{08DBBB0B-CA3F-4C61-A012-0C9741B7CC2C}" type="pres">
      <dgm:prSet presAssocID="{F6F81D6D-DB73-4742-8390-56D0F3E18CFA}" presName="iconBgRect" presStyleLbl="bgShp" presStyleIdx="2" presStyleCnt="7"/>
      <dgm:spPr/>
    </dgm:pt>
    <dgm:pt modelId="{F1BAC9AE-5902-4AF0-AC50-7705CD9173CD}" type="pres">
      <dgm:prSet presAssocID="{F6F81D6D-DB73-4742-8390-56D0F3E18CF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C69EFEAE-CC8B-4C95-81ED-D5E4860F50D4}" type="pres">
      <dgm:prSet presAssocID="{F6F81D6D-DB73-4742-8390-56D0F3E18CFA}" presName="spaceRect" presStyleCnt="0"/>
      <dgm:spPr/>
    </dgm:pt>
    <dgm:pt modelId="{D3290A47-9BE2-42A2-92AA-722BEB950F31}" type="pres">
      <dgm:prSet presAssocID="{F6F81D6D-DB73-4742-8390-56D0F3E18CFA}" presName="textRect" presStyleLbl="revTx" presStyleIdx="2" presStyleCnt="7">
        <dgm:presLayoutVars>
          <dgm:chMax val="1"/>
          <dgm:chPref val="1"/>
        </dgm:presLayoutVars>
      </dgm:prSet>
      <dgm:spPr/>
    </dgm:pt>
    <dgm:pt modelId="{2E520EEE-394A-4F75-AF2D-496A5949C82C}" type="pres">
      <dgm:prSet presAssocID="{C915ADEE-BDC0-4A8C-8F2A-FB44A4903D0A}" presName="sibTrans" presStyleCnt="0"/>
      <dgm:spPr/>
    </dgm:pt>
    <dgm:pt modelId="{02F9DEFF-86C5-40B5-BC47-A0756919752C}" type="pres">
      <dgm:prSet presAssocID="{0311A4F9-FA41-4E86-93AE-541E53AD7693}" presName="compNode" presStyleCnt="0"/>
      <dgm:spPr/>
    </dgm:pt>
    <dgm:pt modelId="{45688686-64A9-4740-878B-5C5F7B5D1554}" type="pres">
      <dgm:prSet presAssocID="{0311A4F9-FA41-4E86-93AE-541E53AD7693}" presName="iconBgRect" presStyleLbl="bgShp" presStyleIdx="3" presStyleCnt="7"/>
      <dgm:spPr/>
    </dgm:pt>
    <dgm:pt modelId="{77EA52C3-A7C0-40DE-BBA3-EEC9317D147F}" type="pres">
      <dgm:prSet presAssocID="{0311A4F9-FA41-4E86-93AE-541E53AD7693}"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alette"/>
        </a:ext>
      </dgm:extLst>
    </dgm:pt>
    <dgm:pt modelId="{81D7ED09-7CD6-4A53-A1E4-4634B8CDCC91}" type="pres">
      <dgm:prSet presAssocID="{0311A4F9-FA41-4E86-93AE-541E53AD7693}" presName="spaceRect" presStyleCnt="0"/>
      <dgm:spPr/>
    </dgm:pt>
    <dgm:pt modelId="{4CE2FD21-5349-4B2E-B346-8C1134FE20FA}" type="pres">
      <dgm:prSet presAssocID="{0311A4F9-FA41-4E86-93AE-541E53AD7693}" presName="textRect" presStyleLbl="revTx" presStyleIdx="3" presStyleCnt="7">
        <dgm:presLayoutVars>
          <dgm:chMax val="1"/>
          <dgm:chPref val="1"/>
        </dgm:presLayoutVars>
      </dgm:prSet>
      <dgm:spPr/>
    </dgm:pt>
    <dgm:pt modelId="{8F243E69-5A06-4938-A6EC-376D75241080}" type="pres">
      <dgm:prSet presAssocID="{0421951A-45CD-4E32-B643-A8EFFDC8E225}" presName="sibTrans" presStyleCnt="0"/>
      <dgm:spPr/>
    </dgm:pt>
    <dgm:pt modelId="{31CCB272-EAC3-439F-8F17-6D31919EB091}" type="pres">
      <dgm:prSet presAssocID="{BEB2A70D-4234-40F0-984C-4E2251719363}" presName="compNode" presStyleCnt="0"/>
      <dgm:spPr/>
    </dgm:pt>
    <dgm:pt modelId="{89E2CB99-3E78-4D72-A863-392ABD942B8E}" type="pres">
      <dgm:prSet presAssocID="{BEB2A70D-4234-40F0-984C-4E2251719363}" presName="iconBgRect" presStyleLbl="bgShp" presStyleIdx="4" presStyleCnt="7"/>
      <dgm:spPr/>
    </dgm:pt>
    <dgm:pt modelId="{917DD3A6-C8F0-4B95-A9C6-4F84DC5FE740}" type="pres">
      <dgm:prSet presAssocID="{BEB2A70D-4234-40F0-984C-4E2251719363}"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elevision"/>
        </a:ext>
      </dgm:extLst>
    </dgm:pt>
    <dgm:pt modelId="{48A9156D-9C52-44E4-BD37-49DBFC17CFD2}" type="pres">
      <dgm:prSet presAssocID="{BEB2A70D-4234-40F0-984C-4E2251719363}" presName="spaceRect" presStyleCnt="0"/>
      <dgm:spPr/>
    </dgm:pt>
    <dgm:pt modelId="{3F9A24E2-875B-4D41-998A-D15906486805}" type="pres">
      <dgm:prSet presAssocID="{BEB2A70D-4234-40F0-984C-4E2251719363}" presName="textRect" presStyleLbl="revTx" presStyleIdx="4" presStyleCnt="7">
        <dgm:presLayoutVars>
          <dgm:chMax val="1"/>
          <dgm:chPref val="1"/>
        </dgm:presLayoutVars>
      </dgm:prSet>
      <dgm:spPr/>
    </dgm:pt>
    <dgm:pt modelId="{42F7188C-50B0-4DC4-8B50-1447AAC8A911}" type="pres">
      <dgm:prSet presAssocID="{F3540D1E-F0A6-499A-82BF-F8BBD70113A8}" presName="sibTrans" presStyleCnt="0"/>
      <dgm:spPr/>
    </dgm:pt>
    <dgm:pt modelId="{9753F1BA-C436-4EA8-830A-81BC1570D616}" type="pres">
      <dgm:prSet presAssocID="{FB721823-05E3-43F0-9B96-C3767372819D}" presName="compNode" presStyleCnt="0"/>
      <dgm:spPr/>
    </dgm:pt>
    <dgm:pt modelId="{D9F88A2C-B1B5-4DC6-AC08-1577409FCAEC}" type="pres">
      <dgm:prSet presAssocID="{FB721823-05E3-43F0-9B96-C3767372819D}" presName="iconBgRect" presStyleLbl="bgShp" presStyleIdx="5" presStyleCnt="7"/>
      <dgm:spPr/>
    </dgm:pt>
    <dgm:pt modelId="{23058A20-ABD2-4D0B-830A-FF021F96D8C0}" type="pres">
      <dgm:prSet presAssocID="{FB721823-05E3-43F0-9B96-C3767372819D}"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arning"/>
        </a:ext>
      </dgm:extLst>
    </dgm:pt>
    <dgm:pt modelId="{6F3C41A8-2456-4430-A260-AE2DC3EDE481}" type="pres">
      <dgm:prSet presAssocID="{FB721823-05E3-43F0-9B96-C3767372819D}" presName="spaceRect" presStyleCnt="0"/>
      <dgm:spPr/>
    </dgm:pt>
    <dgm:pt modelId="{922B3F73-2505-47A6-B45E-69268E3B3735}" type="pres">
      <dgm:prSet presAssocID="{FB721823-05E3-43F0-9B96-C3767372819D}" presName="textRect" presStyleLbl="revTx" presStyleIdx="5" presStyleCnt="7" custScaleX="132099">
        <dgm:presLayoutVars>
          <dgm:chMax val="1"/>
          <dgm:chPref val="1"/>
        </dgm:presLayoutVars>
      </dgm:prSet>
      <dgm:spPr/>
    </dgm:pt>
    <dgm:pt modelId="{54D80541-66A6-425D-9E15-ED66CE0F4D8C}" type="pres">
      <dgm:prSet presAssocID="{D58E417F-FAC9-4F22-8798-36548F44E907}" presName="sibTrans" presStyleCnt="0"/>
      <dgm:spPr/>
    </dgm:pt>
    <dgm:pt modelId="{4E7D234B-C0F7-4F3A-9970-5F872B666713}" type="pres">
      <dgm:prSet presAssocID="{5F325EBC-42D8-41CA-84FC-B0EB50227A62}" presName="compNode" presStyleCnt="0"/>
      <dgm:spPr/>
    </dgm:pt>
    <dgm:pt modelId="{B972334B-9D2F-4CA3-8ACC-0E9DC30A0C22}" type="pres">
      <dgm:prSet presAssocID="{5F325EBC-42D8-41CA-84FC-B0EB50227A62}" presName="iconBgRect" presStyleLbl="bgShp" presStyleIdx="6" presStyleCnt="7"/>
      <dgm:spPr/>
    </dgm:pt>
    <dgm:pt modelId="{DE054C04-14C4-44E2-A3CA-8D5CC48DD71A}" type="pres">
      <dgm:prSet presAssocID="{5F325EBC-42D8-41CA-84FC-B0EB50227A62}"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Recycle"/>
        </a:ext>
      </dgm:extLst>
    </dgm:pt>
    <dgm:pt modelId="{90C5E3C2-A471-4312-921E-A8CE5908EDF3}" type="pres">
      <dgm:prSet presAssocID="{5F325EBC-42D8-41CA-84FC-B0EB50227A62}" presName="spaceRect" presStyleCnt="0"/>
      <dgm:spPr/>
    </dgm:pt>
    <dgm:pt modelId="{C2668A49-0D9D-4663-A8A6-45B74D284FE1}" type="pres">
      <dgm:prSet presAssocID="{5F325EBC-42D8-41CA-84FC-B0EB50227A62}" presName="textRect" presStyleLbl="revTx" presStyleIdx="6" presStyleCnt="7">
        <dgm:presLayoutVars>
          <dgm:chMax val="1"/>
          <dgm:chPref val="1"/>
        </dgm:presLayoutVars>
      </dgm:prSet>
      <dgm:spPr/>
    </dgm:pt>
  </dgm:ptLst>
  <dgm:cxnLst>
    <dgm:cxn modelId="{F60B2810-238F-440E-9234-DAACDD61AE4E}" type="presOf" srcId="{FB721823-05E3-43F0-9B96-C3767372819D}" destId="{922B3F73-2505-47A6-B45E-69268E3B3735}" srcOrd="0" destOrd="0" presId="urn:microsoft.com/office/officeart/2018/5/layout/IconCircleLabelList"/>
    <dgm:cxn modelId="{B3449C16-67D0-4152-A1DB-E8F048D4F368}" srcId="{2AE60F68-A056-4402-88A0-FB4C762FDB61}" destId="{FB721823-05E3-43F0-9B96-C3767372819D}" srcOrd="5" destOrd="0" parTransId="{2D76CCBD-8F09-401D-A647-7EAB02C77658}" sibTransId="{D58E417F-FAC9-4F22-8798-36548F44E907}"/>
    <dgm:cxn modelId="{F7678E60-5E8D-4988-9B61-33115BC4631D}" type="presOf" srcId="{0311A4F9-FA41-4E86-93AE-541E53AD7693}" destId="{4CE2FD21-5349-4B2E-B346-8C1134FE20FA}" srcOrd="0" destOrd="0" presId="urn:microsoft.com/office/officeart/2018/5/layout/IconCircleLabelList"/>
    <dgm:cxn modelId="{AAE10945-07D9-46C0-B11D-7248C7916AE0}" srcId="{2AE60F68-A056-4402-88A0-FB4C762FDB61}" destId="{5A0FCBD5-912D-487D-AD3D-58BD7ECAF900}" srcOrd="0" destOrd="0" parTransId="{7A025793-41ED-4B8B-9C0C-7CB5C8C3CEA3}" sibTransId="{E925C2AC-D230-43DE-B9C8-D82B460E789B}"/>
    <dgm:cxn modelId="{A2F21A74-12F2-4B8E-8AB8-CFAD5016BEE7}" type="presOf" srcId="{2AE60F68-A056-4402-88A0-FB4C762FDB61}" destId="{4D5A7777-3AA2-48F4-87DE-A7FF32768080}" srcOrd="0" destOrd="0" presId="urn:microsoft.com/office/officeart/2018/5/layout/IconCircleLabelList"/>
    <dgm:cxn modelId="{76C277A0-DF3F-458D-A646-D8D7C701ADF3}" type="presOf" srcId="{6F5D6F0B-DAF0-4118-BED4-79A4518491AD}" destId="{A813F3D7-5053-4598-B856-5DC1DCDBCB5E}" srcOrd="0" destOrd="0" presId="urn:microsoft.com/office/officeart/2018/5/layout/IconCircleLabelList"/>
    <dgm:cxn modelId="{D93121B4-37D3-4E56-851A-87DF8EE91E6C}" type="presOf" srcId="{F6F81D6D-DB73-4742-8390-56D0F3E18CFA}" destId="{D3290A47-9BE2-42A2-92AA-722BEB950F31}" srcOrd="0" destOrd="0" presId="urn:microsoft.com/office/officeart/2018/5/layout/IconCircleLabelList"/>
    <dgm:cxn modelId="{2A83C8C3-D9EC-4328-8934-7C79CA3A9151}" srcId="{2AE60F68-A056-4402-88A0-FB4C762FDB61}" destId="{5F325EBC-42D8-41CA-84FC-B0EB50227A62}" srcOrd="6" destOrd="0" parTransId="{237E78D2-960B-48A0-8BD6-21A87C8DF7FF}" sibTransId="{DADC27D7-EB69-4054-ADAB-F2FD05B62E94}"/>
    <dgm:cxn modelId="{68B89BDF-E339-4BF0-93A3-1FA23CC4404F}" type="presOf" srcId="{5A0FCBD5-912D-487D-AD3D-58BD7ECAF900}" destId="{EB865DCB-C58F-4F7C-B8A2-D896F00BE6BB}" srcOrd="0" destOrd="0" presId="urn:microsoft.com/office/officeart/2018/5/layout/IconCircleLabelList"/>
    <dgm:cxn modelId="{4F8801E9-0417-4C55-BB82-2C00D7D7E8A9}" srcId="{2AE60F68-A056-4402-88A0-FB4C762FDB61}" destId="{F6F81D6D-DB73-4742-8390-56D0F3E18CFA}" srcOrd="2" destOrd="0" parTransId="{53BDC66E-4E1E-4C9E-BA9A-11FF3E523DDE}" sibTransId="{C915ADEE-BDC0-4A8C-8F2A-FB44A4903D0A}"/>
    <dgm:cxn modelId="{A63B7DEA-9927-481D-9D5C-C7CDA195F44B}" srcId="{2AE60F68-A056-4402-88A0-FB4C762FDB61}" destId="{6F5D6F0B-DAF0-4118-BED4-79A4518491AD}" srcOrd="1" destOrd="0" parTransId="{998264BD-23FE-4C1A-AF48-CCF34931EAB8}" sibTransId="{2B1D976A-5FEA-4741-A5E3-8C8ECC54CDF2}"/>
    <dgm:cxn modelId="{DEF60BEE-0FCF-4BB1-A5E8-32433D64492F}" srcId="{2AE60F68-A056-4402-88A0-FB4C762FDB61}" destId="{0311A4F9-FA41-4E86-93AE-541E53AD7693}" srcOrd="3" destOrd="0" parTransId="{3730BCA3-1F5D-4476-B2C8-098276269853}" sibTransId="{0421951A-45CD-4E32-B643-A8EFFDC8E225}"/>
    <dgm:cxn modelId="{FB992DEE-7D2C-4D22-B119-E593EEE7F3B3}" type="presOf" srcId="{BEB2A70D-4234-40F0-984C-4E2251719363}" destId="{3F9A24E2-875B-4D41-998A-D15906486805}" srcOrd="0" destOrd="0" presId="urn:microsoft.com/office/officeart/2018/5/layout/IconCircleLabelList"/>
    <dgm:cxn modelId="{D85CBEEE-4EE2-4D81-903D-A8C85E86F19D}" type="presOf" srcId="{5F325EBC-42D8-41CA-84FC-B0EB50227A62}" destId="{C2668A49-0D9D-4663-A8A6-45B74D284FE1}" srcOrd="0" destOrd="0" presId="urn:microsoft.com/office/officeart/2018/5/layout/IconCircleLabelList"/>
    <dgm:cxn modelId="{BC56F8F6-411D-460F-9337-9C0833089976}" srcId="{2AE60F68-A056-4402-88A0-FB4C762FDB61}" destId="{BEB2A70D-4234-40F0-984C-4E2251719363}" srcOrd="4" destOrd="0" parTransId="{B3536F08-75B4-4C33-BF41-F23D9A4EDD11}" sibTransId="{F3540D1E-F0A6-499A-82BF-F8BBD70113A8}"/>
    <dgm:cxn modelId="{28A0397F-710E-46DE-B36A-E3511055D7DE}" type="presParOf" srcId="{4D5A7777-3AA2-48F4-87DE-A7FF32768080}" destId="{B572559E-4848-4FFC-B5A9-39B32425E047}" srcOrd="0" destOrd="0" presId="urn:microsoft.com/office/officeart/2018/5/layout/IconCircleLabelList"/>
    <dgm:cxn modelId="{8A4C56E4-FE34-4BD3-A28E-18CD32AB2C8E}" type="presParOf" srcId="{B572559E-4848-4FFC-B5A9-39B32425E047}" destId="{E6E345FD-68FF-4ACA-8A60-53D56ED17A83}" srcOrd="0" destOrd="0" presId="urn:microsoft.com/office/officeart/2018/5/layout/IconCircleLabelList"/>
    <dgm:cxn modelId="{95347CC5-52C0-46E4-B1F0-5370E634DFE8}" type="presParOf" srcId="{B572559E-4848-4FFC-B5A9-39B32425E047}" destId="{6E9B2897-C38B-4AD6-A3CF-E903E4AB3AFB}" srcOrd="1" destOrd="0" presId="urn:microsoft.com/office/officeart/2018/5/layout/IconCircleLabelList"/>
    <dgm:cxn modelId="{9B413930-A92B-4CA5-969C-223E71B3DA1C}" type="presParOf" srcId="{B572559E-4848-4FFC-B5A9-39B32425E047}" destId="{E04571A7-E23C-4EE5-80B4-B8140989EF0E}" srcOrd="2" destOrd="0" presId="urn:microsoft.com/office/officeart/2018/5/layout/IconCircleLabelList"/>
    <dgm:cxn modelId="{3CD25715-A432-4AF1-9C38-D401C48FF655}" type="presParOf" srcId="{B572559E-4848-4FFC-B5A9-39B32425E047}" destId="{EB865DCB-C58F-4F7C-B8A2-D896F00BE6BB}" srcOrd="3" destOrd="0" presId="urn:microsoft.com/office/officeart/2018/5/layout/IconCircleLabelList"/>
    <dgm:cxn modelId="{CEC7D54C-6DE9-4D96-B21D-4E6E80CD8AC3}" type="presParOf" srcId="{4D5A7777-3AA2-48F4-87DE-A7FF32768080}" destId="{0E5F56E0-7E67-4676-9925-CF067D4931F0}" srcOrd="1" destOrd="0" presId="urn:microsoft.com/office/officeart/2018/5/layout/IconCircleLabelList"/>
    <dgm:cxn modelId="{3EE50BB7-0E86-4876-8198-BBA49019045F}" type="presParOf" srcId="{4D5A7777-3AA2-48F4-87DE-A7FF32768080}" destId="{11267F35-8377-4A21-9529-6E6819F7F4C4}" srcOrd="2" destOrd="0" presId="urn:microsoft.com/office/officeart/2018/5/layout/IconCircleLabelList"/>
    <dgm:cxn modelId="{5EFC0E7C-CB37-4857-A88E-04C7EFB7373D}" type="presParOf" srcId="{11267F35-8377-4A21-9529-6E6819F7F4C4}" destId="{B322E634-BE5E-4B4F-9794-E250420353A8}" srcOrd="0" destOrd="0" presId="urn:microsoft.com/office/officeart/2018/5/layout/IconCircleLabelList"/>
    <dgm:cxn modelId="{9ABB1922-BD99-4EEC-A377-861D1DE9C29D}" type="presParOf" srcId="{11267F35-8377-4A21-9529-6E6819F7F4C4}" destId="{9133C466-0B90-4030-A3C9-A589290AE843}" srcOrd="1" destOrd="0" presId="urn:microsoft.com/office/officeart/2018/5/layout/IconCircleLabelList"/>
    <dgm:cxn modelId="{B05E72C7-8BD1-4B74-8191-CD0B17C88F16}" type="presParOf" srcId="{11267F35-8377-4A21-9529-6E6819F7F4C4}" destId="{69BBF5F8-EA92-4AF8-9D53-DD7C874E59FC}" srcOrd="2" destOrd="0" presId="urn:microsoft.com/office/officeart/2018/5/layout/IconCircleLabelList"/>
    <dgm:cxn modelId="{BF486F7B-C08D-47F1-BAC2-AA128871A34A}" type="presParOf" srcId="{11267F35-8377-4A21-9529-6E6819F7F4C4}" destId="{A813F3D7-5053-4598-B856-5DC1DCDBCB5E}" srcOrd="3" destOrd="0" presId="urn:microsoft.com/office/officeart/2018/5/layout/IconCircleLabelList"/>
    <dgm:cxn modelId="{183A2A38-F4A1-4507-933A-C91E656DD004}" type="presParOf" srcId="{4D5A7777-3AA2-48F4-87DE-A7FF32768080}" destId="{0C0EAD7C-1FE7-4F23-B759-DABC6B8A4EAE}" srcOrd="3" destOrd="0" presId="urn:microsoft.com/office/officeart/2018/5/layout/IconCircleLabelList"/>
    <dgm:cxn modelId="{5CA2643F-666F-47C1-BDBE-CD37446E249F}" type="presParOf" srcId="{4D5A7777-3AA2-48F4-87DE-A7FF32768080}" destId="{A17E76A9-FF25-42B0-AF7B-BE44E52DF90A}" srcOrd="4" destOrd="0" presId="urn:microsoft.com/office/officeart/2018/5/layout/IconCircleLabelList"/>
    <dgm:cxn modelId="{1FD4AAAE-C912-44F9-8698-7A82768997B3}" type="presParOf" srcId="{A17E76A9-FF25-42B0-AF7B-BE44E52DF90A}" destId="{08DBBB0B-CA3F-4C61-A012-0C9741B7CC2C}" srcOrd="0" destOrd="0" presId="urn:microsoft.com/office/officeart/2018/5/layout/IconCircleLabelList"/>
    <dgm:cxn modelId="{D945E7A6-DB24-455F-A2D5-7AE48AB6B14D}" type="presParOf" srcId="{A17E76A9-FF25-42B0-AF7B-BE44E52DF90A}" destId="{F1BAC9AE-5902-4AF0-AC50-7705CD9173CD}" srcOrd="1" destOrd="0" presId="urn:microsoft.com/office/officeart/2018/5/layout/IconCircleLabelList"/>
    <dgm:cxn modelId="{CB925EC1-0680-4AED-B66E-E787620F0355}" type="presParOf" srcId="{A17E76A9-FF25-42B0-AF7B-BE44E52DF90A}" destId="{C69EFEAE-CC8B-4C95-81ED-D5E4860F50D4}" srcOrd="2" destOrd="0" presId="urn:microsoft.com/office/officeart/2018/5/layout/IconCircleLabelList"/>
    <dgm:cxn modelId="{A1AF87D8-4937-4484-94D6-59901F0D40C0}" type="presParOf" srcId="{A17E76A9-FF25-42B0-AF7B-BE44E52DF90A}" destId="{D3290A47-9BE2-42A2-92AA-722BEB950F31}" srcOrd="3" destOrd="0" presId="urn:microsoft.com/office/officeart/2018/5/layout/IconCircleLabelList"/>
    <dgm:cxn modelId="{0855349E-64F7-43E2-B48D-64A5768E1179}" type="presParOf" srcId="{4D5A7777-3AA2-48F4-87DE-A7FF32768080}" destId="{2E520EEE-394A-4F75-AF2D-496A5949C82C}" srcOrd="5" destOrd="0" presId="urn:microsoft.com/office/officeart/2018/5/layout/IconCircleLabelList"/>
    <dgm:cxn modelId="{1DDA6FDF-5DCA-46C8-9AA5-9995B1F3CC46}" type="presParOf" srcId="{4D5A7777-3AA2-48F4-87DE-A7FF32768080}" destId="{02F9DEFF-86C5-40B5-BC47-A0756919752C}" srcOrd="6" destOrd="0" presId="urn:microsoft.com/office/officeart/2018/5/layout/IconCircleLabelList"/>
    <dgm:cxn modelId="{6C8B4222-F6B2-41EA-B77A-82E593F005FC}" type="presParOf" srcId="{02F9DEFF-86C5-40B5-BC47-A0756919752C}" destId="{45688686-64A9-4740-878B-5C5F7B5D1554}" srcOrd="0" destOrd="0" presId="urn:microsoft.com/office/officeart/2018/5/layout/IconCircleLabelList"/>
    <dgm:cxn modelId="{45610C42-95E5-413B-AD60-ED419F721088}" type="presParOf" srcId="{02F9DEFF-86C5-40B5-BC47-A0756919752C}" destId="{77EA52C3-A7C0-40DE-BBA3-EEC9317D147F}" srcOrd="1" destOrd="0" presId="urn:microsoft.com/office/officeart/2018/5/layout/IconCircleLabelList"/>
    <dgm:cxn modelId="{2A462028-E520-48C1-8FDF-1168ED942FA2}" type="presParOf" srcId="{02F9DEFF-86C5-40B5-BC47-A0756919752C}" destId="{81D7ED09-7CD6-4A53-A1E4-4634B8CDCC91}" srcOrd="2" destOrd="0" presId="urn:microsoft.com/office/officeart/2018/5/layout/IconCircleLabelList"/>
    <dgm:cxn modelId="{218B04AF-AB3B-4921-9CFA-A01DC4BE3FD0}" type="presParOf" srcId="{02F9DEFF-86C5-40B5-BC47-A0756919752C}" destId="{4CE2FD21-5349-4B2E-B346-8C1134FE20FA}" srcOrd="3" destOrd="0" presId="urn:microsoft.com/office/officeart/2018/5/layout/IconCircleLabelList"/>
    <dgm:cxn modelId="{389A5CBF-80EC-4E17-9410-1D4166955D51}" type="presParOf" srcId="{4D5A7777-3AA2-48F4-87DE-A7FF32768080}" destId="{8F243E69-5A06-4938-A6EC-376D75241080}" srcOrd="7" destOrd="0" presId="urn:microsoft.com/office/officeart/2018/5/layout/IconCircleLabelList"/>
    <dgm:cxn modelId="{9D627A3A-C7D9-435C-973A-BD1624F71B7A}" type="presParOf" srcId="{4D5A7777-3AA2-48F4-87DE-A7FF32768080}" destId="{31CCB272-EAC3-439F-8F17-6D31919EB091}" srcOrd="8" destOrd="0" presId="urn:microsoft.com/office/officeart/2018/5/layout/IconCircleLabelList"/>
    <dgm:cxn modelId="{4AE9DCFE-37FB-42F1-9D40-2D7A561D7DF6}" type="presParOf" srcId="{31CCB272-EAC3-439F-8F17-6D31919EB091}" destId="{89E2CB99-3E78-4D72-A863-392ABD942B8E}" srcOrd="0" destOrd="0" presId="urn:microsoft.com/office/officeart/2018/5/layout/IconCircleLabelList"/>
    <dgm:cxn modelId="{2F159575-6A89-4047-8AD6-BAD9148ED105}" type="presParOf" srcId="{31CCB272-EAC3-439F-8F17-6D31919EB091}" destId="{917DD3A6-C8F0-4B95-A9C6-4F84DC5FE740}" srcOrd="1" destOrd="0" presId="urn:microsoft.com/office/officeart/2018/5/layout/IconCircleLabelList"/>
    <dgm:cxn modelId="{6DD0986C-912D-426C-B8A7-DD4BD48E54EC}" type="presParOf" srcId="{31CCB272-EAC3-439F-8F17-6D31919EB091}" destId="{48A9156D-9C52-44E4-BD37-49DBFC17CFD2}" srcOrd="2" destOrd="0" presId="urn:microsoft.com/office/officeart/2018/5/layout/IconCircleLabelList"/>
    <dgm:cxn modelId="{F41999DF-AEEE-4140-9BB3-B96BF8137B86}" type="presParOf" srcId="{31CCB272-EAC3-439F-8F17-6D31919EB091}" destId="{3F9A24E2-875B-4D41-998A-D15906486805}" srcOrd="3" destOrd="0" presId="urn:microsoft.com/office/officeart/2018/5/layout/IconCircleLabelList"/>
    <dgm:cxn modelId="{EA8B7C90-CC82-4237-A154-A6ECEB638321}" type="presParOf" srcId="{4D5A7777-3AA2-48F4-87DE-A7FF32768080}" destId="{42F7188C-50B0-4DC4-8B50-1447AAC8A911}" srcOrd="9" destOrd="0" presId="urn:microsoft.com/office/officeart/2018/5/layout/IconCircleLabelList"/>
    <dgm:cxn modelId="{3F7DCC35-3B79-4229-88A6-E44881087F61}" type="presParOf" srcId="{4D5A7777-3AA2-48F4-87DE-A7FF32768080}" destId="{9753F1BA-C436-4EA8-830A-81BC1570D616}" srcOrd="10" destOrd="0" presId="urn:microsoft.com/office/officeart/2018/5/layout/IconCircleLabelList"/>
    <dgm:cxn modelId="{0964E9C7-1A80-4841-A475-ABCB92679807}" type="presParOf" srcId="{9753F1BA-C436-4EA8-830A-81BC1570D616}" destId="{D9F88A2C-B1B5-4DC6-AC08-1577409FCAEC}" srcOrd="0" destOrd="0" presId="urn:microsoft.com/office/officeart/2018/5/layout/IconCircleLabelList"/>
    <dgm:cxn modelId="{22F96D34-46AF-4F7E-B999-97955AEF641E}" type="presParOf" srcId="{9753F1BA-C436-4EA8-830A-81BC1570D616}" destId="{23058A20-ABD2-4D0B-830A-FF021F96D8C0}" srcOrd="1" destOrd="0" presId="urn:microsoft.com/office/officeart/2018/5/layout/IconCircleLabelList"/>
    <dgm:cxn modelId="{D49D30BB-B57B-4A66-A5B4-3C18162C27EE}" type="presParOf" srcId="{9753F1BA-C436-4EA8-830A-81BC1570D616}" destId="{6F3C41A8-2456-4430-A260-AE2DC3EDE481}" srcOrd="2" destOrd="0" presId="urn:microsoft.com/office/officeart/2018/5/layout/IconCircleLabelList"/>
    <dgm:cxn modelId="{DCC71AFC-A2F9-4F81-8D9F-F36120948E55}" type="presParOf" srcId="{9753F1BA-C436-4EA8-830A-81BC1570D616}" destId="{922B3F73-2505-47A6-B45E-69268E3B3735}" srcOrd="3" destOrd="0" presId="urn:microsoft.com/office/officeart/2018/5/layout/IconCircleLabelList"/>
    <dgm:cxn modelId="{3424F45D-808A-44C7-8DF7-E5E8726BC2AA}" type="presParOf" srcId="{4D5A7777-3AA2-48F4-87DE-A7FF32768080}" destId="{54D80541-66A6-425D-9E15-ED66CE0F4D8C}" srcOrd="11" destOrd="0" presId="urn:microsoft.com/office/officeart/2018/5/layout/IconCircleLabelList"/>
    <dgm:cxn modelId="{D4DBE400-EBAE-4F02-93F4-82FEED3A4AD8}" type="presParOf" srcId="{4D5A7777-3AA2-48F4-87DE-A7FF32768080}" destId="{4E7D234B-C0F7-4F3A-9970-5F872B666713}" srcOrd="12" destOrd="0" presId="urn:microsoft.com/office/officeart/2018/5/layout/IconCircleLabelList"/>
    <dgm:cxn modelId="{9CF55832-ED58-4DC0-A6BA-F7418A572E8A}" type="presParOf" srcId="{4E7D234B-C0F7-4F3A-9970-5F872B666713}" destId="{B972334B-9D2F-4CA3-8ACC-0E9DC30A0C22}" srcOrd="0" destOrd="0" presId="urn:microsoft.com/office/officeart/2018/5/layout/IconCircleLabelList"/>
    <dgm:cxn modelId="{9D582907-B049-4C17-BC6A-8675285323EC}" type="presParOf" srcId="{4E7D234B-C0F7-4F3A-9970-5F872B666713}" destId="{DE054C04-14C4-44E2-A3CA-8D5CC48DD71A}" srcOrd="1" destOrd="0" presId="urn:microsoft.com/office/officeart/2018/5/layout/IconCircleLabelList"/>
    <dgm:cxn modelId="{28E17E0B-F365-4416-9A9D-6657D1AC98C6}" type="presParOf" srcId="{4E7D234B-C0F7-4F3A-9970-5F872B666713}" destId="{90C5E3C2-A471-4312-921E-A8CE5908EDF3}" srcOrd="2" destOrd="0" presId="urn:microsoft.com/office/officeart/2018/5/layout/IconCircleLabelList"/>
    <dgm:cxn modelId="{C2B4B19E-63F6-4796-8E3E-AEBB5244B6ED}" type="presParOf" srcId="{4E7D234B-C0F7-4F3A-9970-5F872B666713}" destId="{C2668A49-0D9D-4663-A8A6-45B74D284FE1}"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7223CA-AB29-4C74-BE66-D73D190C7FA6}"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F4A483F-00B8-4E02-9AB8-48873733DE5F}">
      <dgm:prSet/>
      <dgm:spPr/>
      <dgm:t>
        <a:bodyPr/>
        <a:lstStyle/>
        <a:p>
          <a:r>
            <a:rPr lang="en-US" dirty="0"/>
            <a:t>Trend: Parents want drinkware that makes their lives easier, that is spill-proof and  leak-proof, and that contains ergonomic designs that allow toddlers to easily transition from bottles to cup. </a:t>
          </a:r>
        </a:p>
      </dgm:t>
    </dgm:pt>
    <dgm:pt modelId="{0064A8B0-931D-46DA-AE23-E837C711315D}" type="parTrans" cxnId="{E821E8D6-18B2-4F08-87CE-C820F80EE20F}">
      <dgm:prSet/>
      <dgm:spPr/>
      <dgm:t>
        <a:bodyPr/>
        <a:lstStyle/>
        <a:p>
          <a:endParaRPr lang="en-US"/>
        </a:p>
      </dgm:t>
    </dgm:pt>
    <dgm:pt modelId="{DA858BDE-3B53-4CFF-AAF4-A0E5FBCEAE19}" type="sibTrans" cxnId="{E821E8D6-18B2-4F08-87CE-C820F80EE20F}">
      <dgm:prSet/>
      <dgm:spPr/>
      <dgm:t>
        <a:bodyPr/>
        <a:lstStyle/>
        <a:p>
          <a:endParaRPr lang="en-US"/>
        </a:p>
      </dgm:t>
    </dgm:pt>
    <dgm:pt modelId="{A9F0957E-B70B-4BEB-85F8-87AAA7B7ACA2}">
      <dgm:prSet/>
      <dgm:spPr/>
      <dgm:t>
        <a:bodyPr/>
        <a:lstStyle/>
        <a:p>
          <a:r>
            <a:rPr lang="en-US" dirty="0"/>
            <a:t>Competitor Strategy: Companies like Owala and Nuby are focused on product design innovation. </a:t>
          </a:r>
        </a:p>
      </dgm:t>
    </dgm:pt>
    <dgm:pt modelId="{716F5D1F-491C-4E63-92B0-365EA5D211B1}" type="parTrans" cxnId="{B55B73CA-2A03-4E97-AC10-9A19A769BDB8}">
      <dgm:prSet/>
      <dgm:spPr/>
      <dgm:t>
        <a:bodyPr/>
        <a:lstStyle/>
        <a:p>
          <a:endParaRPr lang="en-US"/>
        </a:p>
      </dgm:t>
    </dgm:pt>
    <dgm:pt modelId="{4CF1141B-4DC9-44F0-9936-D7CF73E821DB}" type="sibTrans" cxnId="{B55B73CA-2A03-4E97-AC10-9A19A769BDB8}">
      <dgm:prSet/>
      <dgm:spPr/>
      <dgm:t>
        <a:bodyPr/>
        <a:lstStyle/>
        <a:p>
          <a:endParaRPr lang="en-US"/>
        </a:p>
      </dgm:t>
    </dgm:pt>
    <dgm:pt modelId="{0BC55A65-91C5-4773-B94F-E474C638481E}">
      <dgm:prSet/>
      <dgm:spPr/>
      <dgm:t>
        <a:bodyPr/>
        <a:lstStyle/>
        <a:p>
          <a:r>
            <a:rPr lang="en-US" dirty="0"/>
            <a:t>This being with features such as flip-top lids, soft spouts, and leak-proof designs. </a:t>
          </a:r>
        </a:p>
      </dgm:t>
    </dgm:pt>
    <dgm:pt modelId="{8FB772E4-1D03-42C5-AB08-9C7F4B71C11B}" type="parTrans" cxnId="{622440E6-EFD0-4BE1-8FB6-E9D81FA850CA}">
      <dgm:prSet/>
      <dgm:spPr/>
      <dgm:t>
        <a:bodyPr/>
        <a:lstStyle/>
        <a:p>
          <a:endParaRPr lang="en-US"/>
        </a:p>
      </dgm:t>
    </dgm:pt>
    <dgm:pt modelId="{49857686-9B86-425F-8B69-BD283C8CA647}" type="sibTrans" cxnId="{622440E6-EFD0-4BE1-8FB6-E9D81FA850CA}">
      <dgm:prSet/>
      <dgm:spPr/>
      <dgm:t>
        <a:bodyPr/>
        <a:lstStyle/>
        <a:p>
          <a:endParaRPr lang="en-US"/>
        </a:p>
      </dgm:t>
    </dgm:pt>
    <dgm:pt modelId="{71F6A42E-13A4-4332-A7D9-E6BC57C6BD41}">
      <dgm:prSet/>
      <dgm:spPr/>
      <dgm:t>
        <a:bodyPr/>
        <a:lstStyle/>
        <a:p>
          <a:r>
            <a:rPr lang="en-US" dirty="0"/>
            <a:t>For instance, Dr. Brown is known for its anti-colic bottles and cups, which solve specific pain points for parents.</a:t>
          </a:r>
        </a:p>
      </dgm:t>
    </dgm:pt>
    <dgm:pt modelId="{DC1CDFD5-A95A-4B8D-9117-9069350DA96A}" type="parTrans" cxnId="{7FCF2EEC-FA2A-45CD-8D17-F97BB9C6DB6C}">
      <dgm:prSet/>
      <dgm:spPr/>
      <dgm:t>
        <a:bodyPr/>
        <a:lstStyle/>
        <a:p>
          <a:endParaRPr lang="en-US"/>
        </a:p>
      </dgm:t>
    </dgm:pt>
    <dgm:pt modelId="{0E6189EB-B0AF-42AF-A60A-2F36903E4F8E}" type="sibTrans" cxnId="{7FCF2EEC-FA2A-45CD-8D17-F97BB9C6DB6C}">
      <dgm:prSet/>
      <dgm:spPr/>
      <dgm:t>
        <a:bodyPr/>
        <a:lstStyle/>
        <a:p>
          <a:endParaRPr lang="en-US"/>
        </a:p>
      </dgm:t>
    </dgm:pt>
    <dgm:pt modelId="{48C1805D-316E-4468-8D77-865D98E23A2C}" type="pres">
      <dgm:prSet presAssocID="{047223CA-AB29-4C74-BE66-D73D190C7FA6}" presName="diagram" presStyleCnt="0">
        <dgm:presLayoutVars>
          <dgm:dir/>
          <dgm:resizeHandles val="exact"/>
        </dgm:presLayoutVars>
      </dgm:prSet>
      <dgm:spPr/>
    </dgm:pt>
    <dgm:pt modelId="{62B79EC7-6F22-4F4E-8BE2-DD630BD23E71}" type="pres">
      <dgm:prSet presAssocID="{0F4A483F-00B8-4E02-9AB8-48873733DE5F}" presName="node" presStyleLbl="node1" presStyleIdx="0" presStyleCnt="4">
        <dgm:presLayoutVars>
          <dgm:bulletEnabled val="1"/>
        </dgm:presLayoutVars>
      </dgm:prSet>
      <dgm:spPr/>
    </dgm:pt>
    <dgm:pt modelId="{7E71351A-79B2-4FBA-B50D-445D02805BAB}" type="pres">
      <dgm:prSet presAssocID="{DA858BDE-3B53-4CFF-AAF4-A0E5FBCEAE19}" presName="sibTrans" presStyleCnt="0"/>
      <dgm:spPr/>
    </dgm:pt>
    <dgm:pt modelId="{A85EA8A0-F30B-42E3-8408-AF568A3CEFD3}" type="pres">
      <dgm:prSet presAssocID="{A9F0957E-B70B-4BEB-85F8-87AAA7B7ACA2}" presName="node" presStyleLbl="node1" presStyleIdx="1" presStyleCnt="4">
        <dgm:presLayoutVars>
          <dgm:bulletEnabled val="1"/>
        </dgm:presLayoutVars>
      </dgm:prSet>
      <dgm:spPr/>
    </dgm:pt>
    <dgm:pt modelId="{94A043CE-E12A-45FE-8225-CBF1B0A19E8C}" type="pres">
      <dgm:prSet presAssocID="{4CF1141B-4DC9-44F0-9936-D7CF73E821DB}" presName="sibTrans" presStyleCnt="0"/>
      <dgm:spPr/>
    </dgm:pt>
    <dgm:pt modelId="{99F991EA-ADB6-4133-8558-62B3271F4274}" type="pres">
      <dgm:prSet presAssocID="{0BC55A65-91C5-4773-B94F-E474C638481E}" presName="node" presStyleLbl="node1" presStyleIdx="2" presStyleCnt="4">
        <dgm:presLayoutVars>
          <dgm:bulletEnabled val="1"/>
        </dgm:presLayoutVars>
      </dgm:prSet>
      <dgm:spPr/>
    </dgm:pt>
    <dgm:pt modelId="{41C35F4B-65FC-452B-8E7E-42BE6E60EB8C}" type="pres">
      <dgm:prSet presAssocID="{49857686-9B86-425F-8B69-BD283C8CA647}" presName="sibTrans" presStyleCnt="0"/>
      <dgm:spPr/>
    </dgm:pt>
    <dgm:pt modelId="{D86CADAD-A452-4849-8591-59D3794DDC82}" type="pres">
      <dgm:prSet presAssocID="{71F6A42E-13A4-4332-A7D9-E6BC57C6BD41}" presName="node" presStyleLbl="node1" presStyleIdx="3" presStyleCnt="4">
        <dgm:presLayoutVars>
          <dgm:bulletEnabled val="1"/>
        </dgm:presLayoutVars>
      </dgm:prSet>
      <dgm:spPr/>
    </dgm:pt>
  </dgm:ptLst>
  <dgm:cxnLst>
    <dgm:cxn modelId="{DDAD586C-7896-45C8-A933-7A74AA7EC5DA}" type="presOf" srcId="{0BC55A65-91C5-4773-B94F-E474C638481E}" destId="{99F991EA-ADB6-4133-8558-62B3271F4274}" srcOrd="0" destOrd="0" presId="urn:microsoft.com/office/officeart/2005/8/layout/default"/>
    <dgm:cxn modelId="{99D77A95-F7D4-4CF5-8996-0E35479B22D7}" type="presOf" srcId="{71F6A42E-13A4-4332-A7D9-E6BC57C6BD41}" destId="{D86CADAD-A452-4849-8591-59D3794DDC82}" srcOrd="0" destOrd="0" presId="urn:microsoft.com/office/officeart/2005/8/layout/default"/>
    <dgm:cxn modelId="{B46C11A3-4548-4CC5-B346-7D5DF4BC7652}" type="presOf" srcId="{0F4A483F-00B8-4E02-9AB8-48873733DE5F}" destId="{62B79EC7-6F22-4F4E-8BE2-DD630BD23E71}" srcOrd="0" destOrd="0" presId="urn:microsoft.com/office/officeart/2005/8/layout/default"/>
    <dgm:cxn modelId="{457B6DAD-8C54-4B94-9711-32DFDBEAC6CE}" type="presOf" srcId="{A9F0957E-B70B-4BEB-85F8-87AAA7B7ACA2}" destId="{A85EA8A0-F30B-42E3-8408-AF568A3CEFD3}" srcOrd="0" destOrd="0" presId="urn:microsoft.com/office/officeart/2005/8/layout/default"/>
    <dgm:cxn modelId="{B55B73CA-2A03-4E97-AC10-9A19A769BDB8}" srcId="{047223CA-AB29-4C74-BE66-D73D190C7FA6}" destId="{A9F0957E-B70B-4BEB-85F8-87AAA7B7ACA2}" srcOrd="1" destOrd="0" parTransId="{716F5D1F-491C-4E63-92B0-365EA5D211B1}" sibTransId="{4CF1141B-4DC9-44F0-9936-D7CF73E821DB}"/>
    <dgm:cxn modelId="{E821E8D6-18B2-4F08-87CE-C820F80EE20F}" srcId="{047223CA-AB29-4C74-BE66-D73D190C7FA6}" destId="{0F4A483F-00B8-4E02-9AB8-48873733DE5F}" srcOrd="0" destOrd="0" parTransId="{0064A8B0-931D-46DA-AE23-E837C711315D}" sibTransId="{DA858BDE-3B53-4CFF-AAF4-A0E5FBCEAE19}"/>
    <dgm:cxn modelId="{0B20D5D7-32FB-4F32-A706-ED77D69202FE}" type="presOf" srcId="{047223CA-AB29-4C74-BE66-D73D190C7FA6}" destId="{48C1805D-316E-4468-8D77-865D98E23A2C}" srcOrd="0" destOrd="0" presId="urn:microsoft.com/office/officeart/2005/8/layout/default"/>
    <dgm:cxn modelId="{622440E6-EFD0-4BE1-8FB6-E9D81FA850CA}" srcId="{047223CA-AB29-4C74-BE66-D73D190C7FA6}" destId="{0BC55A65-91C5-4773-B94F-E474C638481E}" srcOrd="2" destOrd="0" parTransId="{8FB772E4-1D03-42C5-AB08-9C7F4B71C11B}" sibTransId="{49857686-9B86-425F-8B69-BD283C8CA647}"/>
    <dgm:cxn modelId="{7FCF2EEC-FA2A-45CD-8D17-F97BB9C6DB6C}" srcId="{047223CA-AB29-4C74-BE66-D73D190C7FA6}" destId="{71F6A42E-13A4-4332-A7D9-E6BC57C6BD41}" srcOrd="3" destOrd="0" parTransId="{DC1CDFD5-A95A-4B8D-9117-9069350DA96A}" sibTransId="{0E6189EB-B0AF-42AF-A60A-2F36903E4F8E}"/>
    <dgm:cxn modelId="{6A5FEC2C-EDFB-4567-992B-A170FEB6EC2D}" type="presParOf" srcId="{48C1805D-316E-4468-8D77-865D98E23A2C}" destId="{62B79EC7-6F22-4F4E-8BE2-DD630BD23E71}" srcOrd="0" destOrd="0" presId="urn:microsoft.com/office/officeart/2005/8/layout/default"/>
    <dgm:cxn modelId="{20ADDA32-CB24-4F0A-91E2-DFAE05325981}" type="presParOf" srcId="{48C1805D-316E-4468-8D77-865D98E23A2C}" destId="{7E71351A-79B2-4FBA-B50D-445D02805BAB}" srcOrd="1" destOrd="0" presId="urn:microsoft.com/office/officeart/2005/8/layout/default"/>
    <dgm:cxn modelId="{E20813E3-59D1-4A5A-B9A5-0C057E909C90}" type="presParOf" srcId="{48C1805D-316E-4468-8D77-865D98E23A2C}" destId="{A85EA8A0-F30B-42E3-8408-AF568A3CEFD3}" srcOrd="2" destOrd="0" presId="urn:microsoft.com/office/officeart/2005/8/layout/default"/>
    <dgm:cxn modelId="{8A14203E-9401-42B8-B89C-A051C00D7DB4}" type="presParOf" srcId="{48C1805D-316E-4468-8D77-865D98E23A2C}" destId="{94A043CE-E12A-45FE-8225-CBF1B0A19E8C}" srcOrd="3" destOrd="0" presId="urn:microsoft.com/office/officeart/2005/8/layout/default"/>
    <dgm:cxn modelId="{18C9D254-79FF-4CCB-BA58-CE293B0E3850}" type="presParOf" srcId="{48C1805D-316E-4468-8D77-865D98E23A2C}" destId="{99F991EA-ADB6-4133-8558-62B3271F4274}" srcOrd="4" destOrd="0" presId="urn:microsoft.com/office/officeart/2005/8/layout/default"/>
    <dgm:cxn modelId="{F78D18A4-AB6F-4F76-B0D2-FBC5EF73C5F4}" type="presParOf" srcId="{48C1805D-316E-4468-8D77-865D98E23A2C}" destId="{41C35F4B-65FC-452B-8E7E-42BE6E60EB8C}" srcOrd="5" destOrd="0" presId="urn:microsoft.com/office/officeart/2005/8/layout/default"/>
    <dgm:cxn modelId="{C9121C36-0528-4F97-87C9-6A528A55C35B}" type="presParOf" srcId="{48C1805D-316E-4468-8D77-865D98E23A2C}" destId="{D86CADAD-A452-4849-8591-59D3794DDC8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07F86-84AF-4113-B685-AEED159B1B6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8F8B0AD-A028-4E4F-9DE9-ED803F078661}">
      <dgm:prSet/>
      <dgm:spPr/>
      <dgm:t>
        <a:bodyPr/>
        <a:lstStyle/>
        <a:p>
          <a:r>
            <a:rPr lang="en-US" dirty="0"/>
            <a:t>Trend: Modern parents and particularly Millennials and Gen Zer’s want products that contain customizable designs and aesthetics that are stylish and social media worthy.</a:t>
          </a:r>
        </a:p>
      </dgm:t>
    </dgm:pt>
    <dgm:pt modelId="{40452CE0-E8B2-48B2-9E82-36BECD201E6F}" type="parTrans" cxnId="{EC68B4CC-E99B-4B7F-9144-71BC451BEDAD}">
      <dgm:prSet/>
      <dgm:spPr/>
      <dgm:t>
        <a:bodyPr/>
        <a:lstStyle/>
        <a:p>
          <a:endParaRPr lang="en-US"/>
        </a:p>
      </dgm:t>
    </dgm:pt>
    <dgm:pt modelId="{FFD08A86-7C87-4282-9AE4-079B075057CD}" type="sibTrans" cxnId="{EC68B4CC-E99B-4B7F-9144-71BC451BEDAD}">
      <dgm:prSet/>
      <dgm:spPr/>
      <dgm:t>
        <a:bodyPr/>
        <a:lstStyle/>
        <a:p>
          <a:endParaRPr lang="en-US"/>
        </a:p>
      </dgm:t>
    </dgm:pt>
    <dgm:pt modelId="{63AB4070-21F7-487F-8BE1-075ED11BA364}">
      <dgm:prSet/>
      <dgm:spPr/>
      <dgm:t>
        <a:bodyPr/>
        <a:lstStyle/>
        <a:p>
          <a:r>
            <a:rPr lang="en-US" dirty="0"/>
            <a:t>Competitor Strategy: Offering drinkware that is stylish, customizable, and that has numerous and colors and custom printed designs. </a:t>
          </a:r>
        </a:p>
      </dgm:t>
    </dgm:pt>
    <dgm:pt modelId="{C18870BE-E5F7-41BB-BC6C-8CD1C2692FE8}" type="parTrans" cxnId="{EB1675BB-0A6A-4B67-987F-B3E1474A3DD7}">
      <dgm:prSet/>
      <dgm:spPr/>
      <dgm:t>
        <a:bodyPr/>
        <a:lstStyle/>
        <a:p>
          <a:endParaRPr lang="en-US"/>
        </a:p>
      </dgm:t>
    </dgm:pt>
    <dgm:pt modelId="{2BA09148-9650-4191-AE37-4957342275A9}" type="sibTrans" cxnId="{EB1675BB-0A6A-4B67-987F-B3E1474A3DD7}">
      <dgm:prSet/>
      <dgm:spPr/>
      <dgm:t>
        <a:bodyPr/>
        <a:lstStyle/>
        <a:p>
          <a:endParaRPr lang="en-US"/>
        </a:p>
      </dgm:t>
    </dgm:pt>
    <dgm:pt modelId="{4E69774A-0F83-4F22-9B13-B1DD532DE93C}" type="pres">
      <dgm:prSet presAssocID="{84807F86-84AF-4113-B685-AEED159B1B67}" presName="root" presStyleCnt="0">
        <dgm:presLayoutVars>
          <dgm:dir/>
          <dgm:resizeHandles val="exact"/>
        </dgm:presLayoutVars>
      </dgm:prSet>
      <dgm:spPr/>
    </dgm:pt>
    <dgm:pt modelId="{0DD345F7-AF81-41B1-9A84-8370A7A25EFE}" type="pres">
      <dgm:prSet presAssocID="{28F8B0AD-A028-4E4F-9DE9-ED803F078661}" presName="compNode" presStyleCnt="0"/>
      <dgm:spPr/>
    </dgm:pt>
    <dgm:pt modelId="{7DF2FB2C-EC34-4D6A-85E8-8603C765A690}" type="pres">
      <dgm:prSet presAssocID="{28F8B0AD-A028-4E4F-9DE9-ED803F078661}" presName="bgRect" presStyleLbl="bgShp" presStyleIdx="0" presStyleCnt="2"/>
      <dgm:spPr/>
    </dgm:pt>
    <dgm:pt modelId="{6C0BFEDD-AAE1-4975-8F42-A3C501B5E8A5}" type="pres">
      <dgm:prSet presAssocID="{28F8B0AD-A028-4E4F-9DE9-ED803F07866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apanese Dolls"/>
        </a:ext>
      </dgm:extLst>
    </dgm:pt>
    <dgm:pt modelId="{73D9EE61-B0A6-4FB0-89C7-6B8EBBEB1AC1}" type="pres">
      <dgm:prSet presAssocID="{28F8B0AD-A028-4E4F-9DE9-ED803F078661}" presName="spaceRect" presStyleCnt="0"/>
      <dgm:spPr/>
    </dgm:pt>
    <dgm:pt modelId="{663D2BE1-955F-4F87-9B5D-8882D68F7AD2}" type="pres">
      <dgm:prSet presAssocID="{28F8B0AD-A028-4E4F-9DE9-ED803F078661}" presName="parTx" presStyleLbl="revTx" presStyleIdx="0" presStyleCnt="2">
        <dgm:presLayoutVars>
          <dgm:chMax val="0"/>
          <dgm:chPref val="0"/>
        </dgm:presLayoutVars>
      </dgm:prSet>
      <dgm:spPr/>
    </dgm:pt>
    <dgm:pt modelId="{8CC6C522-D240-4D79-AFE5-7104C37C7E23}" type="pres">
      <dgm:prSet presAssocID="{FFD08A86-7C87-4282-9AE4-079B075057CD}" presName="sibTrans" presStyleCnt="0"/>
      <dgm:spPr/>
    </dgm:pt>
    <dgm:pt modelId="{D2757766-6019-46A8-B57C-6F3E719742C4}" type="pres">
      <dgm:prSet presAssocID="{63AB4070-21F7-487F-8BE1-075ED11BA364}" presName="compNode" presStyleCnt="0"/>
      <dgm:spPr/>
    </dgm:pt>
    <dgm:pt modelId="{7DD8F4DF-9356-4A33-B676-439258B15B56}" type="pres">
      <dgm:prSet presAssocID="{63AB4070-21F7-487F-8BE1-075ED11BA364}" presName="bgRect" presStyleLbl="bgShp" presStyleIdx="1" presStyleCnt="2"/>
      <dgm:spPr/>
    </dgm:pt>
    <dgm:pt modelId="{5672BD67-63A6-4C8D-9FE5-3832063076CA}" type="pres">
      <dgm:prSet presAssocID="{63AB4070-21F7-487F-8BE1-075ED11BA36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seball Hat"/>
        </a:ext>
      </dgm:extLst>
    </dgm:pt>
    <dgm:pt modelId="{5F2AC568-B499-4FDD-AAD7-080AE1C4747F}" type="pres">
      <dgm:prSet presAssocID="{63AB4070-21F7-487F-8BE1-075ED11BA364}" presName="spaceRect" presStyleCnt="0"/>
      <dgm:spPr/>
    </dgm:pt>
    <dgm:pt modelId="{DC2C8A06-AC4D-474D-AA44-BDBA33907457}" type="pres">
      <dgm:prSet presAssocID="{63AB4070-21F7-487F-8BE1-075ED11BA364}" presName="parTx" presStyleLbl="revTx" presStyleIdx="1" presStyleCnt="2">
        <dgm:presLayoutVars>
          <dgm:chMax val="0"/>
          <dgm:chPref val="0"/>
        </dgm:presLayoutVars>
      </dgm:prSet>
      <dgm:spPr/>
    </dgm:pt>
  </dgm:ptLst>
  <dgm:cxnLst>
    <dgm:cxn modelId="{9A925824-61F6-448C-8566-99072226E8E8}" type="presOf" srcId="{28F8B0AD-A028-4E4F-9DE9-ED803F078661}" destId="{663D2BE1-955F-4F87-9B5D-8882D68F7AD2}" srcOrd="0" destOrd="0" presId="urn:microsoft.com/office/officeart/2018/2/layout/IconVerticalSolidList"/>
    <dgm:cxn modelId="{258E40B6-ECB4-4D16-8AB2-C73FE22A09F4}" type="presOf" srcId="{63AB4070-21F7-487F-8BE1-075ED11BA364}" destId="{DC2C8A06-AC4D-474D-AA44-BDBA33907457}" srcOrd="0" destOrd="0" presId="urn:microsoft.com/office/officeart/2018/2/layout/IconVerticalSolidList"/>
    <dgm:cxn modelId="{EB1675BB-0A6A-4B67-987F-B3E1474A3DD7}" srcId="{84807F86-84AF-4113-B685-AEED159B1B67}" destId="{63AB4070-21F7-487F-8BE1-075ED11BA364}" srcOrd="1" destOrd="0" parTransId="{C18870BE-E5F7-41BB-BC6C-8CD1C2692FE8}" sibTransId="{2BA09148-9650-4191-AE37-4957342275A9}"/>
    <dgm:cxn modelId="{EC68B4CC-E99B-4B7F-9144-71BC451BEDAD}" srcId="{84807F86-84AF-4113-B685-AEED159B1B67}" destId="{28F8B0AD-A028-4E4F-9DE9-ED803F078661}" srcOrd="0" destOrd="0" parTransId="{40452CE0-E8B2-48B2-9E82-36BECD201E6F}" sibTransId="{FFD08A86-7C87-4282-9AE4-079B075057CD}"/>
    <dgm:cxn modelId="{54F1AED8-949A-4591-A311-22EE2919FA58}" type="presOf" srcId="{84807F86-84AF-4113-B685-AEED159B1B67}" destId="{4E69774A-0F83-4F22-9B13-B1DD532DE93C}" srcOrd="0" destOrd="0" presId="urn:microsoft.com/office/officeart/2018/2/layout/IconVerticalSolidList"/>
    <dgm:cxn modelId="{8D405278-4A9D-46D4-9063-278B06BB4738}" type="presParOf" srcId="{4E69774A-0F83-4F22-9B13-B1DD532DE93C}" destId="{0DD345F7-AF81-41B1-9A84-8370A7A25EFE}" srcOrd="0" destOrd="0" presId="urn:microsoft.com/office/officeart/2018/2/layout/IconVerticalSolidList"/>
    <dgm:cxn modelId="{24964E44-119C-4E9B-BB0B-4570E75B7BDF}" type="presParOf" srcId="{0DD345F7-AF81-41B1-9A84-8370A7A25EFE}" destId="{7DF2FB2C-EC34-4D6A-85E8-8603C765A690}" srcOrd="0" destOrd="0" presId="urn:microsoft.com/office/officeart/2018/2/layout/IconVerticalSolidList"/>
    <dgm:cxn modelId="{765C4A45-99D0-426A-8140-A80AFA3F1CEF}" type="presParOf" srcId="{0DD345F7-AF81-41B1-9A84-8370A7A25EFE}" destId="{6C0BFEDD-AAE1-4975-8F42-A3C501B5E8A5}" srcOrd="1" destOrd="0" presId="urn:microsoft.com/office/officeart/2018/2/layout/IconVerticalSolidList"/>
    <dgm:cxn modelId="{9059F952-A0F8-40E0-9A26-A615E636F69B}" type="presParOf" srcId="{0DD345F7-AF81-41B1-9A84-8370A7A25EFE}" destId="{73D9EE61-B0A6-4FB0-89C7-6B8EBBEB1AC1}" srcOrd="2" destOrd="0" presId="urn:microsoft.com/office/officeart/2018/2/layout/IconVerticalSolidList"/>
    <dgm:cxn modelId="{E4332504-C06D-4F16-BDE3-10A5A7348232}" type="presParOf" srcId="{0DD345F7-AF81-41B1-9A84-8370A7A25EFE}" destId="{663D2BE1-955F-4F87-9B5D-8882D68F7AD2}" srcOrd="3" destOrd="0" presId="urn:microsoft.com/office/officeart/2018/2/layout/IconVerticalSolidList"/>
    <dgm:cxn modelId="{216FDE0A-132B-4BB6-A969-F83FE02A6221}" type="presParOf" srcId="{4E69774A-0F83-4F22-9B13-B1DD532DE93C}" destId="{8CC6C522-D240-4D79-AFE5-7104C37C7E23}" srcOrd="1" destOrd="0" presId="urn:microsoft.com/office/officeart/2018/2/layout/IconVerticalSolidList"/>
    <dgm:cxn modelId="{427D2E24-7B81-49BF-99FC-8BE1A3AE8AD3}" type="presParOf" srcId="{4E69774A-0F83-4F22-9B13-B1DD532DE93C}" destId="{D2757766-6019-46A8-B57C-6F3E719742C4}" srcOrd="2" destOrd="0" presId="urn:microsoft.com/office/officeart/2018/2/layout/IconVerticalSolidList"/>
    <dgm:cxn modelId="{4474B336-9F5D-4EC1-B09A-C65412405732}" type="presParOf" srcId="{D2757766-6019-46A8-B57C-6F3E719742C4}" destId="{7DD8F4DF-9356-4A33-B676-439258B15B56}" srcOrd="0" destOrd="0" presId="urn:microsoft.com/office/officeart/2018/2/layout/IconVerticalSolidList"/>
    <dgm:cxn modelId="{64F25926-9D47-4526-9C26-A7DD5B03FF91}" type="presParOf" srcId="{D2757766-6019-46A8-B57C-6F3E719742C4}" destId="{5672BD67-63A6-4C8D-9FE5-3832063076CA}" srcOrd="1" destOrd="0" presId="urn:microsoft.com/office/officeart/2018/2/layout/IconVerticalSolidList"/>
    <dgm:cxn modelId="{6114EB56-B381-404D-BBE6-83F85ED98DC4}" type="presParOf" srcId="{D2757766-6019-46A8-B57C-6F3E719742C4}" destId="{5F2AC568-B499-4FDD-AAD7-080AE1C4747F}" srcOrd="2" destOrd="0" presId="urn:microsoft.com/office/officeart/2018/2/layout/IconVerticalSolidList"/>
    <dgm:cxn modelId="{E8B896A7-C634-450D-9542-24CF73F35D35}" type="presParOf" srcId="{D2757766-6019-46A8-B57C-6F3E719742C4}" destId="{DC2C8A06-AC4D-474D-AA44-BDBA3390745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1E4896-7018-4944-BDDE-A7048AC36F71}"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BFE22B74-A8B3-49C9-8DF7-73AAD10D0A31}">
      <dgm:prSet/>
      <dgm:spPr/>
      <dgm:t>
        <a:bodyPr/>
        <a:lstStyle/>
        <a:p>
          <a:r>
            <a:rPr lang="en-US" dirty="0"/>
            <a:t>Trend: Besides just the product, parents have become increasingly interested in how products are sourced and packaged. </a:t>
          </a:r>
        </a:p>
      </dgm:t>
    </dgm:pt>
    <dgm:pt modelId="{60BF8FD2-5D6B-4F76-9E44-37504976CAFA}" type="parTrans" cxnId="{A6347E3B-9352-430C-9294-E8880EDD723E}">
      <dgm:prSet/>
      <dgm:spPr/>
      <dgm:t>
        <a:bodyPr/>
        <a:lstStyle/>
        <a:p>
          <a:endParaRPr lang="en-US"/>
        </a:p>
      </dgm:t>
    </dgm:pt>
    <dgm:pt modelId="{57BD924F-66C8-4689-8133-E5D0AF2FB7B0}" type="sibTrans" cxnId="{A6347E3B-9352-430C-9294-E8880EDD723E}">
      <dgm:prSet/>
      <dgm:spPr/>
      <dgm:t>
        <a:bodyPr/>
        <a:lstStyle/>
        <a:p>
          <a:endParaRPr lang="en-US"/>
        </a:p>
      </dgm:t>
    </dgm:pt>
    <dgm:pt modelId="{6CB0ABEE-0009-438D-B233-1031DFB549EA}">
      <dgm:prSet/>
      <dgm:spPr/>
      <dgm:t>
        <a:bodyPr/>
        <a:lstStyle/>
        <a:p>
          <a:r>
            <a:rPr lang="en-US" dirty="0"/>
            <a:t>These include ethical sourcing, eco-friendly packaging, and the corporate responsibility initiatives.</a:t>
          </a:r>
        </a:p>
      </dgm:t>
    </dgm:pt>
    <dgm:pt modelId="{B58BD94B-122D-46DC-AA0D-5E243DD26C7C}" type="parTrans" cxnId="{9526B0F4-CEC6-4934-8559-56001BF20DA3}">
      <dgm:prSet/>
      <dgm:spPr/>
      <dgm:t>
        <a:bodyPr/>
        <a:lstStyle/>
        <a:p>
          <a:endParaRPr lang="en-US"/>
        </a:p>
      </dgm:t>
    </dgm:pt>
    <dgm:pt modelId="{8917F186-2267-44E1-849E-95DBB82ED51A}" type="sibTrans" cxnId="{9526B0F4-CEC6-4934-8559-56001BF20DA3}">
      <dgm:prSet/>
      <dgm:spPr/>
      <dgm:t>
        <a:bodyPr/>
        <a:lstStyle/>
        <a:p>
          <a:endParaRPr lang="en-US"/>
        </a:p>
      </dgm:t>
    </dgm:pt>
    <dgm:pt modelId="{8E31A48D-49ED-4156-8DA9-D4E0BFF5EA97}">
      <dgm:prSet/>
      <dgm:spPr/>
      <dgm:t>
        <a:bodyPr/>
        <a:lstStyle/>
        <a:p>
          <a:r>
            <a:rPr lang="en-US" dirty="0"/>
            <a:t>Competitor Strategy: Brands highlight their eco-friendly packaging and their sustainable practices.  </a:t>
          </a:r>
        </a:p>
      </dgm:t>
    </dgm:pt>
    <dgm:pt modelId="{5F297613-453D-4C1C-AB68-1E8B1D8D2BE1}" type="parTrans" cxnId="{634BEADE-53AB-4858-AE9A-089EBD5098F4}">
      <dgm:prSet/>
      <dgm:spPr/>
      <dgm:t>
        <a:bodyPr/>
        <a:lstStyle/>
        <a:p>
          <a:endParaRPr lang="en-US"/>
        </a:p>
      </dgm:t>
    </dgm:pt>
    <dgm:pt modelId="{FC468165-4492-4798-94A2-3F078206D242}" type="sibTrans" cxnId="{634BEADE-53AB-4858-AE9A-089EBD5098F4}">
      <dgm:prSet/>
      <dgm:spPr/>
      <dgm:t>
        <a:bodyPr/>
        <a:lstStyle/>
        <a:p>
          <a:endParaRPr lang="en-US"/>
        </a:p>
      </dgm:t>
    </dgm:pt>
    <dgm:pt modelId="{E37E5940-8766-42AB-86A1-5E091C21495C}" type="pres">
      <dgm:prSet presAssocID="{6C1E4896-7018-4944-BDDE-A7048AC36F71}" presName="diagram" presStyleCnt="0">
        <dgm:presLayoutVars>
          <dgm:dir/>
          <dgm:resizeHandles val="exact"/>
        </dgm:presLayoutVars>
      </dgm:prSet>
      <dgm:spPr/>
    </dgm:pt>
    <dgm:pt modelId="{FC5906F9-8305-40EF-94AF-ADD04156BBFE}" type="pres">
      <dgm:prSet presAssocID="{BFE22B74-A8B3-49C9-8DF7-73AAD10D0A31}" presName="node" presStyleLbl="node1" presStyleIdx="0" presStyleCnt="3">
        <dgm:presLayoutVars>
          <dgm:bulletEnabled val="1"/>
        </dgm:presLayoutVars>
      </dgm:prSet>
      <dgm:spPr/>
    </dgm:pt>
    <dgm:pt modelId="{2E75C786-7B9F-4A4D-A68D-4345038D76F1}" type="pres">
      <dgm:prSet presAssocID="{57BD924F-66C8-4689-8133-E5D0AF2FB7B0}" presName="sibTrans" presStyleCnt="0"/>
      <dgm:spPr/>
    </dgm:pt>
    <dgm:pt modelId="{64FE1777-94EA-4A94-84CE-E2159F1391E3}" type="pres">
      <dgm:prSet presAssocID="{6CB0ABEE-0009-438D-B233-1031DFB549EA}" presName="node" presStyleLbl="node1" presStyleIdx="1" presStyleCnt="3">
        <dgm:presLayoutVars>
          <dgm:bulletEnabled val="1"/>
        </dgm:presLayoutVars>
      </dgm:prSet>
      <dgm:spPr/>
    </dgm:pt>
    <dgm:pt modelId="{7AC1763C-83DE-4BFD-BAE3-A8A5306E1B68}" type="pres">
      <dgm:prSet presAssocID="{8917F186-2267-44E1-849E-95DBB82ED51A}" presName="sibTrans" presStyleCnt="0"/>
      <dgm:spPr/>
    </dgm:pt>
    <dgm:pt modelId="{6C851618-B5CD-47A8-AC27-BBBF836D4238}" type="pres">
      <dgm:prSet presAssocID="{8E31A48D-49ED-4156-8DA9-D4E0BFF5EA97}" presName="node" presStyleLbl="node1" presStyleIdx="2" presStyleCnt="3">
        <dgm:presLayoutVars>
          <dgm:bulletEnabled val="1"/>
        </dgm:presLayoutVars>
      </dgm:prSet>
      <dgm:spPr/>
    </dgm:pt>
  </dgm:ptLst>
  <dgm:cxnLst>
    <dgm:cxn modelId="{A6347E3B-9352-430C-9294-E8880EDD723E}" srcId="{6C1E4896-7018-4944-BDDE-A7048AC36F71}" destId="{BFE22B74-A8B3-49C9-8DF7-73AAD10D0A31}" srcOrd="0" destOrd="0" parTransId="{60BF8FD2-5D6B-4F76-9E44-37504976CAFA}" sibTransId="{57BD924F-66C8-4689-8133-E5D0AF2FB7B0}"/>
    <dgm:cxn modelId="{45EB5F7F-7EBC-44C5-B00A-AEB3054C8F88}" type="presOf" srcId="{8E31A48D-49ED-4156-8DA9-D4E0BFF5EA97}" destId="{6C851618-B5CD-47A8-AC27-BBBF836D4238}" srcOrd="0" destOrd="0" presId="urn:microsoft.com/office/officeart/2005/8/layout/default"/>
    <dgm:cxn modelId="{87673283-674C-4BE7-A1D7-72A7EA2AB36A}" type="presOf" srcId="{6CB0ABEE-0009-438D-B233-1031DFB549EA}" destId="{64FE1777-94EA-4A94-84CE-E2159F1391E3}" srcOrd="0" destOrd="0" presId="urn:microsoft.com/office/officeart/2005/8/layout/default"/>
    <dgm:cxn modelId="{A5C7D9AD-79D2-4A11-9DFC-A1C50E37E120}" type="presOf" srcId="{BFE22B74-A8B3-49C9-8DF7-73AAD10D0A31}" destId="{FC5906F9-8305-40EF-94AF-ADD04156BBFE}" srcOrd="0" destOrd="0" presId="urn:microsoft.com/office/officeart/2005/8/layout/default"/>
    <dgm:cxn modelId="{7AF751C9-CAFE-4401-BC4F-4ADA8A765CEC}" type="presOf" srcId="{6C1E4896-7018-4944-BDDE-A7048AC36F71}" destId="{E37E5940-8766-42AB-86A1-5E091C21495C}" srcOrd="0" destOrd="0" presId="urn:microsoft.com/office/officeart/2005/8/layout/default"/>
    <dgm:cxn modelId="{634BEADE-53AB-4858-AE9A-089EBD5098F4}" srcId="{6C1E4896-7018-4944-BDDE-A7048AC36F71}" destId="{8E31A48D-49ED-4156-8DA9-D4E0BFF5EA97}" srcOrd="2" destOrd="0" parTransId="{5F297613-453D-4C1C-AB68-1E8B1D8D2BE1}" sibTransId="{FC468165-4492-4798-94A2-3F078206D242}"/>
    <dgm:cxn modelId="{9526B0F4-CEC6-4934-8559-56001BF20DA3}" srcId="{6C1E4896-7018-4944-BDDE-A7048AC36F71}" destId="{6CB0ABEE-0009-438D-B233-1031DFB549EA}" srcOrd="1" destOrd="0" parTransId="{B58BD94B-122D-46DC-AA0D-5E243DD26C7C}" sibTransId="{8917F186-2267-44E1-849E-95DBB82ED51A}"/>
    <dgm:cxn modelId="{6DC5BBB7-0739-4DA3-820D-EAD77014C752}" type="presParOf" srcId="{E37E5940-8766-42AB-86A1-5E091C21495C}" destId="{FC5906F9-8305-40EF-94AF-ADD04156BBFE}" srcOrd="0" destOrd="0" presId="urn:microsoft.com/office/officeart/2005/8/layout/default"/>
    <dgm:cxn modelId="{8682A2A9-B3C0-4130-994E-10A0BD42018F}" type="presParOf" srcId="{E37E5940-8766-42AB-86A1-5E091C21495C}" destId="{2E75C786-7B9F-4A4D-A68D-4345038D76F1}" srcOrd="1" destOrd="0" presId="urn:microsoft.com/office/officeart/2005/8/layout/default"/>
    <dgm:cxn modelId="{3CFE7310-1B4A-4B64-A7BC-A17786746747}" type="presParOf" srcId="{E37E5940-8766-42AB-86A1-5E091C21495C}" destId="{64FE1777-94EA-4A94-84CE-E2159F1391E3}" srcOrd="2" destOrd="0" presId="urn:microsoft.com/office/officeart/2005/8/layout/default"/>
    <dgm:cxn modelId="{FC677D9D-15C0-4294-8638-0C30B8CBEDE6}" type="presParOf" srcId="{E37E5940-8766-42AB-86A1-5E091C21495C}" destId="{7AC1763C-83DE-4BFD-BAE3-A8A5306E1B68}" srcOrd="3" destOrd="0" presId="urn:microsoft.com/office/officeart/2005/8/layout/default"/>
    <dgm:cxn modelId="{D8CDFBD4-EA36-4A31-AA9D-37E18FB4DCD5}" type="presParOf" srcId="{E37E5940-8766-42AB-86A1-5E091C21495C}" destId="{6C851618-B5CD-47A8-AC27-BBBF836D4238}"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3C476E7-563C-4558-851B-4BD6EABDB116}" type="doc">
      <dgm:prSet loTypeId="urn:microsoft.com/office/officeart/2016/7/layout/LinearArrowProcessNumbered" loCatId="process" qsTypeId="urn:microsoft.com/office/officeart/2005/8/quickstyle/simple1" qsCatId="simple" csTypeId="urn:microsoft.com/office/officeart/2005/8/colors/colorful2" csCatId="colorful" phldr="1"/>
      <dgm:spPr/>
      <dgm:t>
        <a:bodyPr/>
        <a:lstStyle/>
        <a:p>
          <a:endParaRPr lang="en-US"/>
        </a:p>
      </dgm:t>
    </dgm:pt>
    <dgm:pt modelId="{29A1A996-8DBB-4887-A478-BE8C72A6633D}">
      <dgm:prSet/>
      <dgm:spPr/>
      <dgm:t>
        <a:bodyPr/>
        <a:lstStyle/>
        <a:p>
          <a:r>
            <a:rPr lang="en-US" dirty="0">
              <a:hlinkClick xmlns:r="http://schemas.openxmlformats.org/officeDocument/2006/relationships" r:id="rId1"/>
            </a:rPr>
            <a:t>https://www.nbcnews.com/select/shopping/stanley-cup-quencher-review-ncna1302852</a:t>
          </a:r>
          <a:endParaRPr lang="en-US" dirty="0"/>
        </a:p>
      </dgm:t>
    </dgm:pt>
    <dgm:pt modelId="{559A1718-333A-4E6C-8048-86314515FE82}" type="parTrans" cxnId="{6ED50738-7546-49B6-AB8A-79DE7EC06DBD}">
      <dgm:prSet/>
      <dgm:spPr/>
      <dgm:t>
        <a:bodyPr/>
        <a:lstStyle/>
        <a:p>
          <a:endParaRPr lang="en-US"/>
        </a:p>
      </dgm:t>
    </dgm:pt>
    <dgm:pt modelId="{59FB3980-C68E-45AC-9751-1EEFD953D824}" type="sibTrans" cxnId="{6ED50738-7546-49B6-AB8A-79DE7EC06DBD}">
      <dgm:prSet phldrT="1" phldr="0"/>
      <dgm:spPr/>
      <dgm:t>
        <a:bodyPr/>
        <a:lstStyle/>
        <a:p>
          <a:r>
            <a:rPr lang="en-US" dirty="0"/>
            <a:t>1</a:t>
          </a:r>
        </a:p>
      </dgm:t>
    </dgm:pt>
    <dgm:pt modelId="{5ACF9271-D049-4CBC-99A8-2F2DA1254397}">
      <dgm:prSet/>
      <dgm:spPr/>
      <dgm:t>
        <a:bodyPr/>
        <a:lstStyle/>
        <a:p>
          <a:r>
            <a:rPr lang="en-US" dirty="0">
              <a:hlinkClick xmlns:r="http://schemas.openxmlformats.org/officeDocument/2006/relationships" r:id="rId2"/>
            </a:rPr>
            <a:t>https://www.amazon.com/Stanley-FlowState-Stainless-Insulated-Eucalyptus/product-reviews/B0BQZBFGZN</a:t>
          </a:r>
          <a:r>
            <a:rPr lang="en-US" dirty="0"/>
            <a:t> </a:t>
          </a:r>
        </a:p>
      </dgm:t>
    </dgm:pt>
    <dgm:pt modelId="{02C53ADD-02F1-4C6B-8F98-D66E528271EA}" type="parTrans" cxnId="{BB2B12A2-A458-49D2-8379-930A68886861}">
      <dgm:prSet/>
      <dgm:spPr/>
      <dgm:t>
        <a:bodyPr/>
        <a:lstStyle/>
        <a:p>
          <a:endParaRPr lang="en-US"/>
        </a:p>
      </dgm:t>
    </dgm:pt>
    <dgm:pt modelId="{F73A07FD-FDA8-4EF0-8BB7-539A02841F55}" type="sibTrans" cxnId="{BB2B12A2-A458-49D2-8379-930A68886861}">
      <dgm:prSet phldrT="2" phldr="0"/>
      <dgm:spPr/>
      <dgm:t>
        <a:bodyPr/>
        <a:lstStyle/>
        <a:p>
          <a:r>
            <a:rPr lang="en-US" dirty="0"/>
            <a:t>2</a:t>
          </a:r>
        </a:p>
      </dgm:t>
    </dgm:pt>
    <dgm:pt modelId="{7DC63DCE-0DBE-48CB-8C61-8E422D4623F1}">
      <dgm:prSet/>
      <dgm:spPr/>
      <dgm:t>
        <a:bodyPr/>
        <a:lstStyle/>
        <a:p>
          <a:r>
            <a:rPr lang="en-US" dirty="0">
              <a:hlinkClick xmlns:r="http://schemas.openxmlformats.org/officeDocument/2006/relationships" r:id="rId3"/>
            </a:rPr>
            <a:t>https://ayanalage.com/are-stanley-tumblers-worth-it/</a:t>
          </a:r>
          <a:r>
            <a:rPr lang="en-US" dirty="0"/>
            <a:t> </a:t>
          </a:r>
        </a:p>
      </dgm:t>
    </dgm:pt>
    <dgm:pt modelId="{8A4DE9EF-F965-479E-95FF-8589E9545318}" type="parTrans" cxnId="{2F8226F0-81A8-47CE-8C3A-5329380F32B8}">
      <dgm:prSet/>
      <dgm:spPr/>
      <dgm:t>
        <a:bodyPr/>
        <a:lstStyle/>
        <a:p>
          <a:endParaRPr lang="en-US"/>
        </a:p>
      </dgm:t>
    </dgm:pt>
    <dgm:pt modelId="{DEEA83EE-ECCC-45BC-A57C-A96E3A214355}" type="sibTrans" cxnId="{2F8226F0-81A8-47CE-8C3A-5329380F32B8}">
      <dgm:prSet phldrT="3" phldr="0"/>
      <dgm:spPr/>
      <dgm:t>
        <a:bodyPr/>
        <a:lstStyle/>
        <a:p>
          <a:r>
            <a:rPr lang="en-US" dirty="0"/>
            <a:t>3</a:t>
          </a:r>
        </a:p>
      </dgm:t>
    </dgm:pt>
    <dgm:pt modelId="{1620DB2D-292B-45D7-B0FB-ACC9B1D1CAB5}">
      <dgm:prSet/>
      <dgm:spPr/>
      <dgm:t>
        <a:bodyPr/>
        <a:lstStyle/>
        <a:p>
          <a:r>
            <a:rPr lang="en-US" dirty="0">
              <a:hlinkClick xmlns:r="http://schemas.openxmlformats.org/officeDocument/2006/relationships" r:id="rId4"/>
            </a:rPr>
            <a:t>https://www.youtube.com/watch?v=D3J1NQGAHHw</a:t>
          </a:r>
          <a:r>
            <a:rPr lang="en-US" dirty="0"/>
            <a:t> </a:t>
          </a:r>
        </a:p>
      </dgm:t>
    </dgm:pt>
    <dgm:pt modelId="{792FB911-094C-4531-B7F2-7F6A3AC5C3DB}" type="parTrans" cxnId="{29FACAFC-60AA-4EDD-B865-C313C1965101}">
      <dgm:prSet/>
      <dgm:spPr/>
      <dgm:t>
        <a:bodyPr/>
        <a:lstStyle/>
        <a:p>
          <a:endParaRPr lang="en-US"/>
        </a:p>
      </dgm:t>
    </dgm:pt>
    <dgm:pt modelId="{BABFF0FA-7B56-4950-BE37-98A7F3E838B1}" type="sibTrans" cxnId="{29FACAFC-60AA-4EDD-B865-C313C1965101}">
      <dgm:prSet phldrT="4" phldr="0"/>
      <dgm:spPr/>
      <dgm:t>
        <a:bodyPr/>
        <a:lstStyle/>
        <a:p>
          <a:r>
            <a:rPr lang="en-US" dirty="0"/>
            <a:t>4</a:t>
          </a:r>
        </a:p>
      </dgm:t>
    </dgm:pt>
    <dgm:pt modelId="{DA9D07DC-4892-4C1C-8964-5D618F913F15}">
      <dgm:prSet/>
      <dgm:spPr/>
      <dgm:t>
        <a:bodyPr/>
        <a:lstStyle/>
        <a:p>
          <a:r>
            <a:rPr lang="en-US" dirty="0">
              <a:hlinkClick xmlns:r="http://schemas.openxmlformats.org/officeDocument/2006/relationships" r:id="rId5"/>
            </a:rPr>
            <a:t>https://www.youtube.com/watch?v=xHewWZdy1WQ</a:t>
          </a:r>
          <a:r>
            <a:rPr lang="en-US" dirty="0"/>
            <a:t> </a:t>
          </a:r>
        </a:p>
      </dgm:t>
    </dgm:pt>
    <dgm:pt modelId="{A927F06D-5FCF-403D-9D9A-5F6AEE3FFFD6}" type="parTrans" cxnId="{26A1AFB4-9288-4BC4-87F2-AFF0ACE39517}">
      <dgm:prSet/>
      <dgm:spPr/>
      <dgm:t>
        <a:bodyPr/>
        <a:lstStyle/>
        <a:p>
          <a:endParaRPr lang="en-US"/>
        </a:p>
      </dgm:t>
    </dgm:pt>
    <dgm:pt modelId="{E66AB574-32D2-44E8-AF95-2FD0FA06D674}" type="sibTrans" cxnId="{26A1AFB4-9288-4BC4-87F2-AFF0ACE39517}">
      <dgm:prSet phldrT="5" phldr="0"/>
      <dgm:spPr/>
      <dgm:t>
        <a:bodyPr/>
        <a:lstStyle/>
        <a:p>
          <a:r>
            <a:rPr lang="en-US" dirty="0"/>
            <a:t>5</a:t>
          </a:r>
        </a:p>
      </dgm:t>
    </dgm:pt>
    <dgm:pt modelId="{01BA2FA6-4406-4F9F-BFFF-8FC215CEC48B}" type="pres">
      <dgm:prSet presAssocID="{23C476E7-563C-4558-851B-4BD6EABDB116}" presName="linearFlow" presStyleCnt="0">
        <dgm:presLayoutVars>
          <dgm:dir/>
          <dgm:animLvl val="lvl"/>
          <dgm:resizeHandles val="exact"/>
        </dgm:presLayoutVars>
      </dgm:prSet>
      <dgm:spPr/>
    </dgm:pt>
    <dgm:pt modelId="{B3650D73-90BE-4691-9DE5-28FF0C1FFD22}" type="pres">
      <dgm:prSet presAssocID="{29A1A996-8DBB-4887-A478-BE8C72A6633D}" presName="compositeNode" presStyleCnt="0"/>
      <dgm:spPr/>
    </dgm:pt>
    <dgm:pt modelId="{599C91FE-C7A5-481D-A31A-B35F39FD1517}" type="pres">
      <dgm:prSet presAssocID="{29A1A996-8DBB-4887-A478-BE8C72A6633D}" presName="parTx" presStyleLbl="node1" presStyleIdx="0" presStyleCnt="0">
        <dgm:presLayoutVars>
          <dgm:chMax val="0"/>
          <dgm:chPref val="0"/>
          <dgm:bulletEnabled val="1"/>
        </dgm:presLayoutVars>
      </dgm:prSet>
      <dgm:spPr/>
    </dgm:pt>
    <dgm:pt modelId="{09B2FBB6-2730-41B1-B7DA-4CDC9A0CFA7F}" type="pres">
      <dgm:prSet presAssocID="{29A1A996-8DBB-4887-A478-BE8C72A6633D}" presName="parSh" presStyleCnt="0"/>
      <dgm:spPr/>
    </dgm:pt>
    <dgm:pt modelId="{D81E952C-AC49-4FF0-AC40-1CDE9DE5D93A}" type="pres">
      <dgm:prSet presAssocID="{29A1A996-8DBB-4887-A478-BE8C72A6633D}" presName="lineNode" presStyleLbl="alignAccFollowNode1" presStyleIdx="0" presStyleCnt="15"/>
      <dgm:spPr/>
    </dgm:pt>
    <dgm:pt modelId="{F805C5CC-6B26-42EC-807B-900D1B3BC180}" type="pres">
      <dgm:prSet presAssocID="{29A1A996-8DBB-4887-A478-BE8C72A6633D}" presName="lineArrowNode" presStyleLbl="alignAccFollowNode1" presStyleIdx="1" presStyleCnt="15"/>
      <dgm:spPr/>
    </dgm:pt>
    <dgm:pt modelId="{B3A6C628-F044-4F09-A899-E4BF0C43272D}" type="pres">
      <dgm:prSet presAssocID="{59FB3980-C68E-45AC-9751-1EEFD953D824}" presName="sibTransNodeCircle" presStyleLbl="alignNode1" presStyleIdx="0" presStyleCnt="5">
        <dgm:presLayoutVars>
          <dgm:chMax val="0"/>
          <dgm:bulletEnabled/>
        </dgm:presLayoutVars>
      </dgm:prSet>
      <dgm:spPr/>
    </dgm:pt>
    <dgm:pt modelId="{F26A3FC4-E9FF-42C2-B5BC-FB101935415E}" type="pres">
      <dgm:prSet presAssocID="{59FB3980-C68E-45AC-9751-1EEFD953D824}" presName="spacerBetweenCircleAndCallout" presStyleCnt="0">
        <dgm:presLayoutVars/>
      </dgm:prSet>
      <dgm:spPr/>
    </dgm:pt>
    <dgm:pt modelId="{F160F27E-03E5-4FF2-934E-83830FF4A57E}" type="pres">
      <dgm:prSet presAssocID="{29A1A996-8DBB-4887-A478-BE8C72A6633D}" presName="nodeText" presStyleLbl="alignAccFollowNode1" presStyleIdx="2" presStyleCnt="15">
        <dgm:presLayoutVars>
          <dgm:bulletEnabled val="1"/>
        </dgm:presLayoutVars>
      </dgm:prSet>
      <dgm:spPr/>
    </dgm:pt>
    <dgm:pt modelId="{1CB8E20A-92E5-4A7C-90E2-0F16CDEBB8AD}" type="pres">
      <dgm:prSet presAssocID="{59FB3980-C68E-45AC-9751-1EEFD953D824}" presName="sibTransComposite" presStyleCnt="0"/>
      <dgm:spPr/>
    </dgm:pt>
    <dgm:pt modelId="{7848BA04-1EFD-4552-883E-A223549D67B6}" type="pres">
      <dgm:prSet presAssocID="{5ACF9271-D049-4CBC-99A8-2F2DA1254397}" presName="compositeNode" presStyleCnt="0"/>
      <dgm:spPr/>
    </dgm:pt>
    <dgm:pt modelId="{F3C20617-54D8-4C2A-B46D-58A5FA896C0A}" type="pres">
      <dgm:prSet presAssocID="{5ACF9271-D049-4CBC-99A8-2F2DA1254397}" presName="parTx" presStyleLbl="node1" presStyleIdx="0" presStyleCnt="0">
        <dgm:presLayoutVars>
          <dgm:chMax val="0"/>
          <dgm:chPref val="0"/>
          <dgm:bulletEnabled val="1"/>
        </dgm:presLayoutVars>
      </dgm:prSet>
      <dgm:spPr/>
    </dgm:pt>
    <dgm:pt modelId="{B329A824-4C4E-440B-ABD7-025C0D9E7E15}" type="pres">
      <dgm:prSet presAssocID="{5ACF9271-D049-4CBC-99A8-2F2DA1254397}" presName="parSh" presStyleCnt="0"/>
      <dgm:spPr/>
    </dgm:pt>
    <dgm:pt modelId="{E6451E1B-4C80-4BB2-B51B-6C732ACB9CD4}" type="pres">
      <dgm:prSet presAssocID="{5ACF9271-D049-4CBC-99A8-2F2DA1254397}" presName="lineNode" presStyleLbl="alignAccFollowNode1" presStyleIdx="3" presStyleCnt="15"/>
      <dgm:spPr/>
    </dgm:pt>
    <dgm:pt modelId="{27A50C6B-AB47-4DF9-86DF-8D61E06168BF}" type="pres">
      <dgm:prSet presAssocID="{5ACF9271-D049-4CBC-99A8-2F2DA1254397}" presName="lineArrowNode" presStyleLbl="alignAccFollowNode1" presStyleIdx="4" presStyleCnt="15"/>
      <dgm:spPr/>
    </dgm:pt>
    <dgm:pt modelId="{7CFD5BE6-DF48-48A9-838A-1D1C76D14205}" type="pres">
      <dgm:prSet presAssocID="{F73A07FD-FDA8-4EF0-8BB7-539A02841F55}" presName="sibTransNodeCircle" presStyleLbl="alignNode1" presStyleIdx="1" presStyleCnt="5">
        <dgm:presLayoutVars>
          <dgm:chMax val="0"/>
          <dgm:bulletEnabled/>
        </dgm:presLayoutVars>
      </dgm:prSet>
      <dgm:spPr/>
    </dgm:pt>
    <dgm:pt modelId="{E432A6ED-DB09-4804-843E-887216FECD00}" type="pres">
      <dgm:prSet presAssocID="{F73A07FD-FDA8-4EF0-8BB7-539A02841F55}" presName="spacerBetweenCircleAndCallout" presStyleCnt="0">
        <dgm:presLayoutVars/>
      </dgm:prSet>
      <dgm:spPr/>
    </dgm:pt>
    <dgm:pt modelId="{D99B5DC1-4717-447F-9895-0D08B4C1F24C}" type="pres">
      <dgm:prSet presAssocID="{5ACF9271-D049-4CBC-99A8-2F2DA1254397}" presName="nodeText" presStyleLbl="alignAccFollowNode1" presStyleIdx="5" presStyleCnt="15">
        <dgm:presLayoutVars>
          <dgm:bulletEnabled val="1"/>
        </dgm:presLayoutVars>
      </dgm:prSet>
      <dgm:spPr/>
    </dgm:pt>
    <dgm:pt modelId="{BA721E8E-2844-4342-9074-FAD7469544E6}" type="pres">
      <dgm:prSet presAssocID="{F73A07FD-FDA8-4EF0-8BB7-539A02841F55}" presName="sibTransComposite" presStyleCnt="0"/>
      <dgm:spPr/>
    </dgm:pt>
    <dgm:pt modelId="{B0A93529-DB46-4F1A-AED6-A22A398E2FB6}" type="pres">
      <dgm:prSet presAssocID="{7DC63DCE-0DBE-48CB-8C61-8E422D4623F1}" presName="compositeNode" presStyleCnt="0"/>
      <dgm:spPr/>
    </dgm:pt>
    <dgm:pt modelId="{A2B372A7-9687-4256-907C-F93D817E1FB5}" type="pres">
      <dgm:prSet presAssocID="{7DC63DCE-0DBE-48CB-8C61-8E422D4623F1}" presName="parTx" presStyleLbl="node1" presStyleIdx="0" presStyleCnt="0">
        <dgm:presLayoutVars>
          <dgm:chMax val="0"/>
          <dgm:chPref val="0"/>
          <dgm:bulletEnabled val="1"/>
        </dgm:presLayoutVars>
      </dgm:prSet>
      <dgm:spPr/>
    </dgm:pt>
    <dgm:pt modelId="{F25E4805-F592-4024-89E8-3D39B776FFA3}" type="pres">
      <dgm:prSet presAssocID="{7DC63DCE-0DBE-48CB-8C61-8E422D4623F1}" presName="parSh" presStyleCnt="0"/>
      <dgm:spPr/>
    </dgm:pt>
    <dgm:pt modelId="{EB0FCAD7-D419-4B35-8391-817D35DDC91A}" type="pres">
      <dgm:prSet presAssocID="{7DC63DCE-0DBE-48CB-8C61-8E422D4623F1}" presName="lineNode" presStyleLbl="alignAccFollowNode1" presStyleIdx="6" presStyleCnt="15"/>
      <dgm:spPr/>
    </dgm:pt>
    <dgm:pt modelId="{4D60F57D-0F41-4C26-8112-91220E1798AF}" type="pres">
      <dgm:prSet presAssocID="{7DC63DCE-0DBE-48CB-8C61-8E422D4623F1}" presName="lineArrowNode" presStyleLbl="alignAccFollowNode1" presStyleIdx="7" presStyleCnt="15"/>
      <dgm:spPr/>
    </dgm:pt>
    <dgm:pt modelId="{4CE788D5-54D5-4DB0-AB61-D84B82DF3135}" type="pres">
      <dgm:prSet presAssocID="{DEEA83EE-ECCC-45BC-A57C-A96E3A214355}" presName="sibTransNodeCircle" presStyleLbl="alignNode1" presStyleIdx="2" presStyleCnt="5">
        <dgm:presLayoutVars>
          <dgm:chMax val="0"/>
          <dgm:bulletEnabled/>
        </dgm:presLayoutVars>
      </dgm:prSet>
      <dgm:spPr/>
    </dgm:pt>
    <dgm:pt modelId="{CD17D95D-2025-4E86-BF03-185CC50FD514}" type="pres">
      <dgm:prSet presAssocID="{DEEA83EE-ECCC-45BC-A57C-A96E3A214355}" presName="spacerBetweenCircleAndCallout" presStyleCnt="0">
        <dgm:presLayoutVars/>
      </dgm:prSet>
      <dgm:spPr/>
    </dgm:pt>
    <dgm:pt modelId="{471B0D15-1249-4AC9-B77B-21EF9A4A6A9E}" type="pres">
      <dgm:prSet presAssocID="{7DC63DCE-0DBE-48CB-8C61-8E422D4623F1}" presName="nodeText" presStyleLbl="alignAccFollowNode1" presStyleIdx="8" presStyleCnt="15">
        <dgm:presLayoutVars>
          <dgm:bulletEnabled val="1"/>
        </dgm:presLayoutVars>
      </dgm:prSet>
      <dgm:spPr/>
    </dgm:pt>
    <dgm:pt modelId="{FB2F78B5-89D3-498D-849D-B3D8906DCCDB}" type="pres">
      <dgm:prSet presAssocID="{DEEA83EE-ECCC-45BC-A57C-A96E3A214355}" presName="sibTransComposite" presStyleCnt="0"/>
      <dgm:spPr/>
    </dgm:pt>
    <dgm:pt modelId="{193B6171-08D9-4208-B953-DCAD3B5863A4}" type="pres">
      <dgm:prSet presAssocID="{1620DB2D-292B-45D7-B0FB-ACC9B1D1CAB5}" presName="compositeNode" presStyleCnt="0"/>
      <dgm:spPr/>
    </dgm:pt>
    <dgm:pt modelId="{6C96D947-342B-4D5E-A3AD-51C022AF6CDF}" type="pres">
      <dgm:prSet presAssocID="{1620DB2D-292B-45D7-B0FB-ACC9B1D1CAB5}" presName="parTx" presStyleLbl="node1" presStyleIdx="0" presStyleCnt="0">
        <dgm:presLayoutVars>
          <dgm:chMax val="0"/>
          <dgm:chPref val="0"/>
          <dgm:bulletEnabled val="1"/>
        </dgm:presLayoutVars>
      </dgm:prSet>
      <dgm:spPr/>
    </dgm:pt>
    <dgm:pt modelId="{DC2114CE-7813-47ED-9559-27A4DB3CBA0E}" type="pres">
      <dgm:prSet presAssocID="{1620DB2D-292B-45D7-B0FB-ACC9B1D1CAB5}" presName="parSh" presStyleCnt="0"/>
      <dgm:spPr/>
    </dgm:pt>
    <dgm:pt modelId="{3DB38EAE-9B98-4B56-8130-00B6E1474440}" type="pres">
      <dgm:prSet presAssocID="{1620DB2D-292B-45D7-B0FB-ACC9B1D1CAB5}" presName="lineNode" presStyleLbl="alignAccFollowNode1" presStyleIdx="9" presStyleCnt="15"/>
      <dgm:spPr/>
    </dgm:pt>
    <dgm:pt modelId="{0BBCEF2A-E75C-47A9-A12A-F848277A6E58}" type="pres">
      <dgm:prSet presAssocID="{1620DB2D-292B-45D7-B0FB-ACC9B1D1CAB5}" presName="lineArrowNode" presStyleLbl="alignAccFollowNode1" presStyleIdx="10" presStyleCnt="15"/>
      <dgm:spPr/>
    </dgm:pt>
    <dgm:pt modelId="{590055D2-8E57-44A4-A4CF-1985AC7A4AED}" type="pres">
      <dgm:prSet presAssocID="{BABFF0FA-7B56-4950-BE37-98A7F3E838B1}" presName="sibTransNodeCircle" presStyleLbl="alignNode1" presStyleIdx="3" presStyleCnt="5">
        <dgm:presLayoutVars>
          <dgm:chMax val="0"/>
          <dgm:bulletEnabled/>
        </dgm:presLayoutVars>
      </dgm:prSet>
      <dgm:spPr/>
    </dgm:pt>
    <dgm:pt modelId="{10EF950D-E7DF-4AAF-975D-987A0D8AC0CA}" type="pres">
      <dgm:prSet presAssocID="{BABFF0FA-7B56-4950-BE37-98A7F3E838B1}" presName="spacerBetweenCircleAndCallout" presStyleCnt="0">
        <dgm:presLayoutVars/>
      </dgm:prSet>
      <dgm:spPr/>
    </dgm:pt>
    <dgm:pt modelId="{789056D3-8DE8-404B-9C46-EEFAC56CCFBC}" type="pres">
      <dgm:prSet presAssocID="{1620DB2D-292B-45D7-B0FB-ACC9B1D1CAB5}" presName="nodeText" presStyleLbl="alignAccFollowNode1" presStyleIdx="11" presStyleCnt="15">
        <dgm:presLayoutVars>
          <dgm:bulletEnabled val="1"/>
        </dgm:presLayoutVars>
      </dgm:prSet>
      <dgm:spPr/>
    </dgm:pt>
    <dgm:pt modelId="{BE990E86-0F05-4EC7-AC3F-E70696FD663F}" type="pres">
      <dgm:prSet presAssocID="{BABFF0FA-7B56-4950-BE37-98A7F3E838B1}" presName="sibTransComposite" presStyleCnt="0"/>
      <dgm:spPr/>
    </dgm:pt>
    <dgm:pt modelId="{4D965F4B-3B03-44A1-BCF0-BA54EC273DAA}" type="pres">
      <dgm:prSet presAssocID="{DA9D07DC-4892-4C1C-8964-5D618F913F15}" presName="compositeNode" presStyleCnt="0"/>
      <dgm:spPr/>
    </dgm:pt>
    <dgm:pt modelId="{A600648D-C7D4-4AC8-A939-E7AC87292A8C}" type="pres">
      <dgm:prSet presAssocID="{DA9D07DC-4892-4C1C-8964-5D618F913F15}" presName="parTx" presStyleLbl="node1" presStyleIdx="0" presStyleCnt="0">
        <dgm:presLayoutVars>
          <dgm:chMax val="0"/>
          <dgm:chPref val="0"/>
          <dgm:bulletEnabled val="1"/>
        </dgm:presLayoutVars>
      </dgm:prSet>
      <dgm:spPr/>
    </dgm:pt>
    <dgm:pt modelId="{7F0F37F3-2AD6-4BC5-810B-6DF1A41FB19B}" type="pres">
      <dgm:prSet presAssocID="{DA9D07DC-4892-4C1C-8964-5D618F913F15}" presName="parSh" presStyleCnt="0"/>
      <dgm:spPr/>
    </dgm:pt>
    <dgm:pt modelId="{EC913B6C-484B-418D-AA66-99B26E791127}" type="pres">
      <dgm:prSet presAssocID="{DA9D07DC-4892-4C1C-8964-5D618F913F15}" presName="lineNode" presStyleLbl="alignAccFollowNode1" presStyleIdx="12" presStyleCnt="15"/>
      <dgm:spPr/>
    </dgm:pt>
    <dgm:pt modelId="{16FDFE9D-197B-470B-B7C3-9E942C2ADCD9}" type="pres">
      <dgm:prSet presAssocID="{DA9D07DC-4892-4C1C-8964-5D618F913F15}" presName="lineArrowNode" presStyleLbl="alignAccFollowNode1" presStyleIdx="13" presStyleCnt="15"/>
      <dgm:spPr/>
    </dgm:pt>
    <dgm:pt modelId="{9A1C92D3-3F15-43A0-909C-ED3D11919308}" type="pres">
      <dgm:prSet presAssocID="{E66AB574-32D2-44E8-AF95-2FD0FA06D674}" presName="sibTransNodeCircle" presStyleLbl="alignNode1" presStyleIdx="4" presStyleCnt="5">
        <dgm:presLayoutVars>
          <dgm:chMax val="0"/>
          <dgm:bulletEnabled/>
        </dgm:presLayoutVars>
      </dgm:prSet>
      <dgm:spPr/>
    </dgm:pt>
    <dgm:pt modelId="{4CB226B8-F158-48C8-8D9E-0597297A7DF5}" type="pres">
      <dgm:prSet presAssocID="{E66AB574-32D2-44E8-AF95-2FD0FA06D674}" presName="spacerBetweenCircleAndCallout" presStyleCnt="0">
        <dgm:presLayoutVars/>
      </dgm:prSet>
      <dgm:spPr/>
    </dgm:pt>
    <dgm:pt modelId="{D180BA03-A75F-464B-B759-9A7D513DB489}" type="pres">
      <dgm:prSet presAssocID="{DA9D07DC-4892-4C1C-8964-5D618F913F15}" presName="nodeText" presStyleLbl="alignAccFollowNode1" presStyleIdx="14" presStyleCnt="15">
        <dgm:presLayoutVars>
          <dgm:bulletEnabled val="1"/>
        </dgm:presLayoutVars>
      </dgm:prSet>
      <dgm:spPr/>
    </dgm:pt>
  </dgm:ptLst>
  <dgm:cxnLst>
    <dgm:cxn modelId="{34EAA61D-D491-413F-97B4-1000E843BE61}" type="presOf" srcId="{23C476E7-563C-4558-851B-4BD6EABDB116}" destId="{01BA2FA6-4406-4F9F-BFFF-8FC215CEC48B}" srcOrd="0" destOrd="0" presId="urn:microsoft.com/office/officeart/2016/7/layout/LinearArrowProcessNumbered"/>
    <dgm:cxn modelId="{E733EF37-45F3-4DF2-8338-06646C4A7FAB}" type="presOf" srcId="{7DC63DCE-0DBE-48CB-8C61-8E422D4623F1}" destId="{471B0D15-1249-4AC9-B77B-21EF9A4A6A9E}" srcOrd="0" destOrd="0" presId="urn:microsoft.com/office/officeart/2016/7/layout/LinearArrowProcessNumbered"/>
    <dgm:cxn modelId="{6ED50738-7546-49B6-AB8A-79DE7EC06DBD}" srcId="{23C476E7-563C-4558-851B-4BD6EABDB116}" destId="{29A1A996-8DBB-4887-A478-BE8C72A6633D}" srcOrd="0" destOrd="0" parTransId="{559A1718-333A-4E6C-8048-86314515FE82}" sibTransId="{59FB3980-C68E-45AC-9751-1EEFD953D824}"/>
    <dgm:cxn modelId="{7103C742-9132-47CA-9EC5-34CCC2306FFB}" type="presOf" srcId="{F73A07FD-FDA8-4EF0-8BB7-539A02841F55}" destId="{7CFD5BE6-DF48-48A9-838A-1D1C76D14205}" srcOrd="0" destOrd="0" presId="urn:microsoft.com/office/officeart/2016/7/layout/LinearArrowProcessNumbered"/>
    <dgm:cxn modelId="{090F6F64-5FFA-40B0-BC7B-5FF34BE1D7B9}" type="presOf" srcId="{DA9D07DC-4892-4C1C-8964-5D618F913F15}" destId="{D180BA03-A75F-464B-B759-9A7D513DB489}" srcOrd="0" destOrd="0" presId="urn:microsoft.com/office/officeart/2016/7/layout/LinearArrowProcessNumbered"/>
    <dgm:cxn modelId="{83DB0065-B9C7-46E3-9512-86FF0894BE2D}" type="presOf" srcId="{DEEA83EE-ECCC-45BC-A57C-A96E3A214355}" destId="{4CE788D5-54D5-4DB0-AB61-D84B82DF3135}" srcOrd="0" destOrd="0" presId="urn:microsoft.com/office/officeart/2016/7/layout/LinearArrowProcessNumbered"/>
    <dgm:cxn modelId="{F889767E-9C9F-4E56-8BFB-51AE4B784299}" type="presOf" srcId="{29A1A996-8DBB-4887-A478-BE8C72A6633D}" destId="{F160F27E-03E5-4FF2-934E-83830FF4A57E}" srcOrd="0" destOrd="0" presId="urn:microsoft.com/office/officeart/2016/7/layout/LinearArrowProcessNumbered"/>
    <dgm:cxn modelId="{8AD2DD87-6E25-40FE-80EE-BBBC8721F3DD}" type="presOf" srcId="{59FB3980-C68E-45AC-9751-1EEFD953D824}" destId="{B3A6C628-F044-4F09-A899-E4BF0C43272D}" srcOrd="0" destOrd="0" presId="urn:microsoft.com/office/officeart/2016/7/layout/LinearArrowProcessNumbered"/>
    <dgm:cxn modelId="{BB2B12A2-A458-49D2-8379-930A68886861}" srcId="{23C476E7-563C-4558-851B-4BD6EABDB116}" destId="{5ACF9271-D049-4CBC-99A8-2F2DA1254397}" srcOrd="1" destOrd="0" parTransId="{02C53ADD-02F1-4C6B-8F98-D66E528271EA}" sibTransId="{F73A07FD-FDA8-4EF0-8BB7-539A02841F55}"/>
    <dgm:cxn modelId="{2DE3E3AA-3EDE-4EA0-AC85-C518D626E90F}" type="presOf" srcId="{BABFF0FA-7B56-4950-BE37-98A7F3E838B1}" destId="{590055D2-8E57-44A4-A4CF-1985AC7A4AED}" srcOrd="0" destOrd="0" presId="urn:microsoft.com/office/officeart/2016/7/layout/LinearArrowProcessNumbered"/>
    <dgm:cxn modelId="{26A1AFB4-9288-4BC4-87F2-AFF0ACE39517}" srcId="{23C476E7-563C-4558-851B-4BD6EABDB116}" destId="{DA9D07DC-4892-4C1C-8964-5D618F913F15}" srcOrd="4" destOrd="0" parTransId="{A927F06D-5FCF-403D-9D9A-5F6AEE3FFFD6}" sibTransId="{E66AB574-32D2-44E8-AF95-2FD0FA06D674}"/>
    <dgm:cxn modelId="{4D8DECB7-260D-4A79-AEB1-18CDC4C87EB2}" type="presOf" srcId="{5ACF9271-D049-4CBC-99A8-2F2DA1254397}" destId="{D99B5DC1-4717-447F-9895-0D08B4C1F24C}" srcOrd="0" destOrd="0" presId="urn:microsoft.com/office/officeart/2016/7/layout/LinearArrowProcessNumbered"/>
    <dgm:cxn modelId="{4321D7DD-8A64-4A5C-AD1E-506F64D84BB7}" type="presOf" srcId="{E66AB574-32D2-44E8-AF95-2FD0FA06D674}" destId="{9A1C92D3-3F15-43A0-909C-ED3D11919308}" srcOrd="0" destOrd="0" presId="urn:microsoft.com/office/officeart/2016/7/layout/LinearArrowProcessNumbered"/>
    <dgm:cxn modelId="{46B94FE7-73DB-4CC9-B935-23BE34461319}" type="presOf" srcId="{1620DB2D-292B-45D7-B0FB-ACC9B1D1CAB5}" destId="{789056D3-8DE8-404B-9C46-EEFAC56CCFBC}" srcOrd="0" destOrd="0" presId="urn:microsoft.com/office/officeart/2016/7/layout/LinearArrowProcessNumbered"/>
    <dgm:cxn modelId="{2F8226F0-81A8-47CE-8C3A-5329380F32B8}" srcId="{23C476E7-563C-4558-851B-4BD6EABDB116}" destId="{7DC63DCE-0DBE-48CB-8C61-8E422D4623F1}" srcOrd="2" destOrd="0" parTransId="{8A4DE9EF-F965-479E-95FF-8589E9545318}" sibTransId="{DEEA83EE-ECCC-45BC-A57C-A96E3A214355}"/>
    <dgm:cxn modelId="{29FACAFC-60AA-4EDD-B865-C313C1965101}" srcId="{23C476E7-563C-4558-851B-4BD6EABDB116}" destId="{1620DB2D-292B-45D7-B0FB-ACC9B1D1CAB5}" srcOrd="3" destOrd="0" parTransId="{792FB911-094C-4531-B7F2-7F6A3AC5C3DB}" sibTransId="{BABFF0FA-7B56-4950-BE37-98A7F3E838B1}"/>
    <dgm:cxn modelId="{DA7ADF51-FE74-45B8-A401-2C67181C871D}" type="presParOf" srcId="{01BA2FA6-4406-4F9F-BFFF-8FC215CEC48B}" destId="{B3650D73-90BE-4691-9DE5-28FF0C1FFD22}" srcOrd="0" destOrd="0" presId="urn:microsoft.com/office/officeart/2016/7/layout/LinearArrowProcessNumbered"/>
    <dgm:cxn modelId="{C9A8C086-A771-414F-AC5D-FB5F9683C025}" type="presParOf" srcId="{B3650D73-90BE-4691-9DE5-28FF0C1FFD22}" destId="{599C91FE-C7A5-481D-A31A-B35F39FD1517}" srcOrd="0" destOrd="0" presId="urn:microsoft.com/office/officeart/2016/7/layout/LinearArrowProcessNumbered"/>
    <dgm:cxn modelId="{B2DB7373-4DB6-43D1-9D7D-2594B92A2C4A}" type="presParOf" srcId="{B3650D73-90BE-4691-9DE5-28FF0C1FFD22}" destId="{09B2FBB6-2730-41B1-B7DA-4CDC9A0CFA7F}" srcOrd="1" destOrd="0" presId="urn:microsoft.com/office/officeart/2016/7/layout/LinearArrowProcessNumbered"/>
    <dgm:cxn modelId="{B6CC2668-BCA5-48DC-A3DE-F83DB3A508B1}" type="presParOf" srcId="{09B2FBB6-2730-41B1-B7DA-4CDC9A0CFA7F}" destId="{D81E952C-AC49-4FF0-AC40-1CDE9DE5D93A}" srcOrd="0" destOrd="0" presId="urn:microsoft.com/office/officeart/2016/7/layout/LinearArrowProcessNumbered"/>
    <dgm:cxn modelId="{C0B6644D-FDB8-47DC-A970-8F320AA47153}" type="presParOf" srcId="{09B2FBB6-2730-41B1-B7DA-4CDC9A0CFA7F}" destId="{F805C5CC-6B26-42EC-807B-900D1B3BC180}" srcOrd="1" destOrd="0" presId="urn:microsoft.com/office/officeart/2016/7/layout/LinearArrowProcessNumbered"/>
    <dgm:cxn modelId="{03C86078-987F-409E-AD8F-90C5807F4E2C}" type="presParOf" srcId="{09B2FBB6-2730-41B1-B7DA-4CDC9A0CFA7F}" destId="{B3A6C628-F044-4F09-A899-E4BF0C43272D}" srcOrd="2" destOrd="0" presId="urn:microsoft.com/office/officeart/2016/7/layout/LinearArrowProcessNumbered"/>
    <dgm:cxn modelId="{3E6222F7-B30D-4433-AFE2-6C47594D8423}" type="presParOf" srcId="{09B2FBB6-2730-41B1-B7DA-4CDC9A0CFA7F}" destId="{F26A3FC4-E9FF-42C2-B5BC-FB101935415E}" srcOrd="3" destOrd="0" presId="urn:microsoft.com/office/officeart/2016/7/layout/LinearArrowProcessNumbered"/>
    <dgm:cxn modelId="{FB493789-CF61-4F43-9F06-909292425421}" type="presParOf" srcId="{B3650D73-90BE-4691-9DE5-28FF0C1FFD22}" destId="{F160F27E-03E5-4FF2-934E-83830FF4A57E}" srcOrd="2" destOrd="0" presId="urn:microsoft.com/office/officeart/2016/7/layout/LinearArrowProcessNumbered"/>
    <dgm:cxn modelId="{5E6D0117-4161-464C-98B8-6C144C3871B3}" type="presParOf" srcId="{01BA2FA6-4406-4F9F-BFFF-8FC215CEC48B}" destId="{1CB8E20A-92E5-4A7C-90E2-0F16CDEBB8AD}" srcOrd="1" destOrd="0" presId="urn:microsoft.com/office/officeart/2016/7/layout/LinearArrowProcessNumbered"/>
    <dgm:cxn modelId="{54511696-632E-4BD7-A483-09C707004B59}" type="presParOf" srcId="{01BA2FA6-4406-4F9F-BFFF-8FC215CEC48B}" destId="{7848BA04-1EFD-4552-883E-A223549D67B6}" srcOrd="2" destOrd="0" presId="urn:microsoft.com/office/officeart/2016/7/layout/LinearArrowProcessNumbered"/>
    <dgm:cxn modelId="{EBCFA977-C5BE-45D2-84F9-AC8F6C718F96}" type="presParOf" srcId="{7848BA04-1EFD-4552-883E-A223549D67B6}" destId="{F3C20617-54D8-4C2A-B46D-58A5FA896C0A}" srcOrd="0" destOrd="0" presId="urn:microsoft.com/office/officeart/2016/7/layout/LinearArrowProcessNumbered"/>
    <dgm:cxn modelId="{21CBFC36-6FFC-4609-BEE5-E4B12B278322}" type="presParOf" srcId="{7848BA04-1EFD-4552-883E-A223549D67B6}" destId="{B329A824-4C4E-440B-ABD7-025C0D9E7E15}" srcOrd="1" destOrd="0" presId="urn:microsoft.com/office/officeart/2016/7/layout/LinearArrowProcessNumbered"/>
    <dgm:cxn modelId="{4185FD15-D74E-43D2-9223-C8ED03F57001}" type="presParOf" srcId="{B329A824-4C4E-440B-ABD7-025C0D9E7E15}" destId="{E6451E1B-4C80-4BB2-B51B-6C732ACB9CD4}" srcOrd="0" destOrd="0" presId="urn:microsoft.com/office/officeart/2016/7/layout/LinearArrowProcessNumbered"/>
    <dgm:cxn modelId="{7A325522-BFCF-4443-8341-EF1553F925FB}" type="presParOf" srcId="{B329A824-4C4E-440B-ABD7-025C0D9E7E15}" destId="{27A50C6B-AB47-4DF9-86DF-8D61E06168BF}" srcOrd="1" destOrd="0" presId="urn:microsoft.com/office/officeart/2016/7/layout/LinearArrowProcessNumbered"/>
    <dgm:cxn modelId="{FFFB78AC-C766-4463-9F79-A0DCA29171A8}" type="presParOf" srcId="{B329A824-4C4E-440B-ABD7-025C0D9E7E15}" destId="{7CFD5BE6-DF48-48A9-838A-1D1C76D14205}" srcOrd="2" destOrd="0" presId="urn:microsoft.com/office/officeart/2016/7/layout/LinearArrowProcessNumbered"/>
    <dgm:cxn modelId="{C76D6B1D-56F4-49DB-B564-BCC56510D85E}" type="presParOf" srcId="{B329A824-4C4E-440B-ABD7-025C0D9E7E15}" destId="{E432A6ED-DB09-4804-843E-887216FECD00}" srcOrd="3" destOrd="0" presId="urn:microsoft.com/office/officeart/2016/7/layout/LinearArrowProcessNumbered"/>
    <dgm:cxn modelId="{E8537775-1571-48AD-8352-870544FAA39E}" type="presParOf" srcId="{7848BA04-1EFD-4552-883E-A223549D67B6}" destId="{D99B5DC1-4717-447F-9895-0D08B4C1F24C}" srcOrd="2" destOrd="0" presId="urn:microsoft.com/office/officeart/2016/7/layout/LinearArrowProcessNumbered"/>
    <dgm:cxn modelId="{58546D0E-F5E7-481D-872F-5906EBC9F588}" type="presParOf" srcId="{01BA2FA6-4406-4F9F-BFFF-8FC215CEC48B}" destId="{BA721E8E-2844-4342-9074-FAD7469544E6}" srcOrd="3" destOrd="0" presId="urn:microsoft.com/office/officeart/2016/7/layout/LinearArrowProcessNumbered"/>
    <dgm:cxn modelId="{FF115BDE-6E2D-4916-8D60-4985A40BED30}" type="presParOf" srcId="{01BA2FA6-4406-4F9F-BFFF-8FC215CEC48B}" destId="{B0A93529-DB46-4F1A-AED6-A22A398E2FB6}" srcOrd="4" destOrd="0" presId="urn:microsoft.com/office/officeart/2016/7/layout/LinearArrowProcessNumbered"/>
    <dgm:cxn modelId="{A1148290-4DFB-4056-B83C-8342B041062B}" type="presParOf" srcId="{B0A93529-DB46-4F1A-AED6-A22A398E2FB6}" destId="{A2B372A7-9687-4256-907C-F93D817E1FB5}" srcOrd="0" destOrd="0" presId="urn:microsoft.com/office/officeart/2016/7/layout/LinearArrowProcessNumbered"/>
    <dgm:cxn modelId="{759B7067-D347-4241-B918-9E6B2266911D}" type="presParOf" srcId="{B0A93529-DB46-4F1A-AED6-A22A398E2FB6}" destId="{F25E4805-F592-4024-89E8-3D39B776FFA3}" srcOrd="1" destOrd="0" presId="urn:microsoft.com/office/officeart/2016/7/layout/LinearArrowProcessNumbered"/>
    <dgm:cxn modelId="{B38CA4D0-5177-4C5E-89E2-C4E58A04A49B}" type="presParOf" srcId="{F25E4805-F592-4024-89E8-3D39B776FFA3}" destId="{EB0FCAD7-D419-4B35-8391-817D35DDC91A}" srcOrd="0" destOrd="0" presId="urn:microsoft.com/office/officeart/2016/7/layout/LinearArrowProcessNumbered"/>
    <dgm:cxn modelId="{A8DC077A-EEEE-490E-B1EE-F98224FC1E16}" type="presParOf" srcId="{F25E4805-F592-4024-89E8-3D39B776FFA3}" destId="{4D60F57D-0F41-4C26-8112-91220E1798AF}" srcOrd="1" destOrd="0" presId="urn:microsoft.com/office/officeart/2016/7/layout/LinearArrowProcessNumbered"/>
    <dgm:cxn modelId="{3E56ABF8-8215-4125-A16F-E8F58E810281}" type="presParOf" srcId="{F25E4805-F592-4024-89E8-3D39B776FFA3}" destId="{4CE788D5-54D5-4DB0-AB61-D84B82DF3135}" srcOrd="2" destOrd="0" presId="urn:microsoft.com/office/officeart/2016/7/layout/LinearArrowProcessNumbered"/>
    <dgm:cxn modelId="{3C68E432-3113-4267-979F-673A06CA4C2B}" type="presParOf" srcId="{F25E4805-F592-4024-89E8-3D39B776FFA3}" destId="{CD17D95D-2025-4E86-BF03-185CC50FD514}" srcOrd="3" destOrd="0" presId="urn:microsoft.com/office/officeart/2016/7/layout/LinearArrowProcessNumbered"/>
    <dgm:cxn modelId="{AF8DC080-4D91-4D30-9FC8-D376575F14FF}" type="presParOf" srcId="{B0A93529-DB46-4F1A-AED6-A22A398E2FB6}" destId="{471B0D15-1249-4AC9-B77B-21EF9A4A6A9E}" srcOrd="2" destOrd="0" presId="urn:microsoft.com/office/officeart/2016/7/layout/LinearArrowProcessNumbered"/>
    <dgm:cxn modelId="{8662F264-5302-424E-98CE-AAA240B3D9E0}" type="presParOf" srcId="{01BA2FA6-4406-4F9F-BFFF-8FC215CEC48B}" destId="{FB2F78B5-89D3-498D-849D-B3D8906DCCDB}" srcOrd="5" destOrd="0" presId="urn:microsoft.com/office/officeart/2016/7/layout/LinearArrowProcessNumbered"/>
    <dgm:cxn modelId="{B6A4C091-6590-41AD-B29F-E5F37E36A3FC}" type="presParOf" srcId="{01BA2FA6-4406-4F9F-BFFF-8FC215CEC48B}" destId="{193B6171-08D9-4208-B953-DCAD3B5863A4}" srcOrd="6" destOrd="0" presId="urn:microsoft.com/office/officeart/2016/7/layout/LinearArrowProcessNumbered"/>
    <dgm:cxn modelId="{0D964ECA-8BC5-4C06-B262-B0FE3AA27679}" type="presParOf" srcId="{193B6171-08D9-4208-B953-DCAD3B5863A4}" destId="{6C96D947-342B-4D5E-A3AD-51C022AF6CDF}" srcOrd="0" destOrd="0" presId="urn:microsoft.com/office/officeart/2016/7/layout/LinearArrowProcessNumbered"/>
    <dgm:cxn modelId="{4CA2141E-D32F-4E13-9F8E-2625AF66395A}" type="presParOf" srcId="{193B6171-08D9-4208-B953-DCAD3B5863A4}" destId="{DC2114CE-7813-47ED-9559-27A4DB3CBA0E}" srcOrd="1" destOrd="0" presId="urn:microsoft.com/office/officeart/2016/7/layout/LinearArrowProcessNumbered"/>
    <dgm:cxn modelId="{60824E74-DC8F-422E-BCD2-D2E79561BD2D}" type="presParOf" srcId="{DC2114CE-7813-47ED-9559-27A4DB3CBA0E}" destId="{3DB38EAE-9B98-4B56-8130-00B6E1474440}" srcOrd="0" destOrd="0" presId="urn:microsoft.com/office/officeart/2016/7/layout/LinearArrowProcessNumbered"/>
    <dgm:cxn modelId="{05CA84AE-2A71-4416-834D-1CBEE1767587}" type="presParOf" srcId="{DC2114CE-7813-47ED-9559-27A4DB3CBA0E}" destId="{0BBCEF2A-E75C-47A9-A12A-F848277A6E58}" srcOrd="1" destOrd="0" presId="urn:microsoft.com/office/officeart/2016/7/layout/LinearArrowProcessNumbered"/>
    <dgm:cxn modelId="{19C62F70-3930-4107-B290-EEBF14CC74DC}" type="presParOf" srcId="{DC2114CE-7813-47ED-9559-27A4DB3CBA0E}" destId="{590055D2-8E57-44A4-A4CF-1985AC7A4AED}" srcOrd="2" destOrd="0" presId="urn:microsoft.com/office/officeart/2016/7/layout/LinearArrowProcessNumbered"/>
    <dgm:cxn modelId="{2B59AC06-48BF-4D67-9DBF-11EB5538FAD9}" type="presParOf" srcId="{DC2114CE-7813-47ED-9559-27A4DB3CBA0E}" destId="{10EF950D-E7DF-4AAF-975D-987A0D8AC0CA}" srcOrd="3" destOrd="0" presId="urn:microsoft.com/office/officeart/2016/7/layout/LinearArrowProcessNumbered"/>
    <dgm:cxn modelId="{5014601B-BA98-4417-9FD0-2DED2646424B}" type="presParOf" srcId="{193B6171-08D9-4208-B953-DCAD3B5863A4}" destId="{789056D3-8DE8-404B-9C46-EEFAC56CCFBC}" srcOrd="2" destOrd="0" presId="urn:microsoft.com/office/officeart/2016/7/layout/LinearArrowProcessNumbered"/>
    <dgm:cxn modelId="{BFC81D63-079B-43CA-A947-4F94AE8BEB24}" type="presParOf" srcId="{01BA2FA6-4406-4F9F-BFFF-8FC215CEC48B}" destId="{BE990E86-0F05-4EC7-AC3F-E70696FD663F}" srcOrd="7" destOrd="0" presId="urn:microsoft.com/office/officeart/2016/7/layout/LinearArrowProcessNumbered"/>
    <dgm:cxn modelId="{907CE7D5-CD4A-4C19-8018-86E36B7CFD93}" type="presParOf" srcId="{01BA2FA6-4406-4F9F-BFFF-8FC215CEC48B}" destId="{4D965F4B-3B03-44A1-BCF0-BA54EC273DAA}" srcOrd="8" destOrd="0" presId="urn:microsoft.com/office/officeart/2016/7/layout/LinearArrowProcessNumbered"/>
    <dgm:cxn modelId="{49BEEF0B-2A4A-4490-B895-979AF8C8F9C9}" type="presParOf" srcId="{4D965F4B-3B03-44A1-BCF0-BA54EC273DAA}" destId="{A600648D-C7D4-4AC8-A939-E7AC87292A8C}" srcOrd="0" destOrd="0" presId="urn:microsoft.com/office/officeart/2016/7/layout/LinearArrowProcessNumbered"/>
    <dgm:cxn modelId="{BBF7A64B-9F4B-4736-B391-15BE0A7CC0F7}" type="presParOf" srcId="{4D965F4B-3B03-44A1-BCF0-BA54EC273DAA}" destId="{7F0F37F3-2AD6-4BC5-810B-6DF1A41FB19B}" srcOrd="1" destOrd="0" presId="urn:microsoft.com/office/officeart/2016/7/layout/LinearArrowProcessNumbered"/>
    <dgm:cxn modelId="{9D06062D-4AB1-4BA1-B2C9-9BE09184B153}" type="presParOf" srcId="{7F0F37F3-2AD6-4BC5-810B-6DF1A41FB19B}" destId="{EC913B6C-484B-418D-AA66-99B26E791127}" srcOrd="0" destOrd="0" presId="urn:microsoft.com/office/officeart/2016/7/layout/LinearArrowProcessNumbered"/>
    <dgm:cxn modelId="{99446B3E-5563-4E9F-AFEC-EC904768E100}" type="presParOf" srcId="{7F0F37F3-2AD6-4BC5-810B-6DF1A41FB19B}" destId="{16FDFE9D-197B-470B-B7C3-9E942C2ADCD9}" srcOrd="1" destOrd="0" presId="urn:microsoft.com/office/officeart/2016/7/layout/LinearArrowProcessNumbered"/>
    <dgm:cxn modelId="{14E20DD7-725B-46F2-AA9B-3272C1E53F56}" type="presParOf" srcId="{7F0F37F3-2AD6-4BC5-810B-6DF1A41FB19B}" destId="{9A1C92D3-3F15-43A0-909C-ED3D11919308}" srcOrd="2" destOrd="0" presId="urn:microsoft.com/office/officeart/2016/7/layout/LinearArrowProcessNumbered"/>
    <dgm:cxn modelId="{8ED0E00A-F052-4D0B-BD13-AEEC6F2578B2}" type="presParOf" srcId="{7F0F37F3-2AD6-4BC5-810B-6DF1A41FB19B}" destId="{4CB226B8-F158-48C8-8D9E-0597297A7DF5}" srcOrd="3" destOrd="0" presId="urn:microsoft.com/office/officeart/2016/7/layout/LinearArrowProcessNumbered"/>
    <dgm:cxn modelId="{6EF0AACF-823F-434F-8F00-B4E96A0EF1BE}" type="presParOf" srcId="{4D965F4B-3B03-44A1-BCF0-BA54EC273DAA}" destId="{D180BA03-A75F-464B-B759-9A7D513DB489}" srcOrd="2" destOrd="0" presId="urn:microsoft.com/office/officeart/2016/7/layout/LinearArrow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68E40F-907C-4C45-9195-4E924985B161}" type="doc">
      <dgm:prSet loTypeId="urn:microsoft.com/office/officeart/2016/7/layout/LinearArrowProcessNumbered" loCatId="process" qsTypeId="urn:microsoft.com/office/officeart/2005/8/quickstyle/simple1" qsCatId="simple" csTypeId="urn:microsoft.com/office/officeart/2005/8/colors/accent1_2" csCatId="accent1" phldr="1"/>
      <dgm:spPr/>
      <dgm:t>
        <a:bodyPr/>
        <a:lstStyle/>
        <a:p>
          <a:endParaRPr lang="en-US"/>
        </a:p>
      </dgm:t>
    </dgm:pt>
    <dgm:pt modelId="{A952DA10-963C-44AF-80EE-40BE509162F6}">
      <dgm:prSet/>
      <dgm:spPr/>
      <dgm:t>
        <a:bodyPr/>
        <a:lstStyle/>
        <a:p>
          <a:r>
            <a:rPr lang="en-US" dirty="0">
              <a:hlinkClick xmlns:r="http://schemas.openxmlformats.org/officeDocument/2006/relationships" r:id="rId1"/>
            </a:rPr>
            <a:t>https://www.youtube.com/watch?v=S8GoqZ2LS18</a:t>
          </a:r>
          <a:r>
            <a:rPr lang="en-US" dirty="0"/>
            <a:t> </a:t>
          </a:r>
        </a:p>
      </dgm:t>
    </dgm:pt>
    <dgm:pt modelId="{077BE6C0-C7A0-490F-961D-6F6F9C521ADC}" type="parTrans" cxnId="{DF5B4204-2156-4A71-BA94-C71982FE61A1}">
      <dgm:prSet/>
      <dgm:spPr/>
      <dgm:t>
        <a:bodyPr/>
        <a:lstStyle/>
        <a:p>
          <a:endParaRPr lang="en-US"/>
        </a:p>
      </dgm:t>
    </dgm:pt>
    <dgm:pt modelId="{582DC1A8-D744-4A7B-A718-B31664EFDC3D}" type="sibTrans" cxnId="{DF5B4204-2156-4A71-BA94-C71982FE61A1}">
      <dgm:prSet phldrT="1" phldr="0"/>
      <dgm:spPr/>
      <dgm:t>
        <a:bodyPr/>
        <a:lstStyle/>
        <a:p>
          <a:r>
            <a:rPr lang="en-US" dirty="0"/>
            <a:t>1</a:t>
          </a:r>
        </a:p>
      </dgm:t>
    </dgm:pt>
    <dgm:pt modelId="{93BC3E86-6010-4BDC-A01E-E78CF79F66BE}">
      <dgm:prSet/>
      <dgm:spPr/>
      <dgm:t>
        <a:bodyPr/>
        <a:lstStyle/>
        <a:p>
          <a:r>
            <a:rPr lang="en-US" dirty="0">
              <a:hlinkClick xmlns:r="http://schemas.openxmlformats.org/officeDocument/2006/relationships" r:id="rId2"/>
            </a:rPr>
            <a:t>https://www.newyorker.com/culture/infinite-scroll/how-the-stanley-cup-went-viral</a:t>
          </a:r>
          <a:r>
            <a:rPr lang="en-US" dirty="0"/>
            <a:t> </a:t>
          </a:r>
        </a:p>
      </dgm:t>
    </dgm:pt>
    <dgm:pt modelId="{6EBA7D24-E1B2-4436-A76E-58950CB168A2}" type="parTrans" cxnId="{AB736CF4-F1C4-4D0B-817B-5632E03B5C03}">
      <dgm:prSet/>
      <dgm:spPr/>
      <dgm:t>
        <a:bodyPr/>
        <a:lstStyle/>
        <a:p>
          <a:endParaRPr lang="en-US"/>
        </a:p>
      </dgm:t>
    </dgm:pt>
    <dgm:pt modelId="{5A92D233-7BAB-411E-8BFD-E86FE7F737C3}" type="sibTrans" cxnId="{AB736CF4-F1C4-4D0B-817B-5632E03B5C03}">
      <dgm:prSet phldrT="2" phldr="0"/>
      <dgm:spPr/>
      <dgm:t>
        <a:bodyPr/>
        <a:lstStyle/>
        <a:p>
          <a:r>
            <a:rPr lang="en-US" dirty="0"/>
            <a:t>2</a:t>
          </a:r>
        </a:p>
      </dgm:t>
    </dgm:pt>
    <dgm:pt modelId="{125A6BB0-0576-4320-AC9B-E291F62FABDE}">
      <dgm:prSet/>
      <dgm:spPr/>
      <dgm:t>
        <a:bodyPr/>
        <a:lstStyle/>
        <a:p>
          <a:r>
            <a:rPr lang="en-US" dirty="0">
              <a:hlinkClick xmlns:r="http://schemas.openxmlformats.org/officeDocument/2006/relationships" r:id="rId3"/>
            </a:rPr>
            <a:t>https://www.electromarketing.com/blog/raise-the-stanley-our-observations-of-stanleys-marketing-transformation</a:t>
          </a:r>
          <a:r>
            <a:rPr lang="en-US" dirty="0"/>
            <a:t> </a:t>
          </a:r>
        </a:p>
      </dgm:t>
    </dgm:pt>
    <dgm:pt modelId="{26E425C2-9777-4E5F-9011-82BD11C805DF}" type="parTrans" cxnId="{39316EF3-743A-4FAB-AFF2-B462C26FFFB5}">
      <dgm:prSet/>
      <dgm:spPr/>
      <dgm:t>
        <a:bodyPr/>
        <a:lstStyle/>
        <a:p>
          <a:endParaRPr lang="en-US"/>
        </a:p>
      </dgm:t>
    </dgm:pt>
    <dgm:pt modelId="{B3EBAEE2-5FA7-4A8B-BDEE-E786C502B91F}" type="sibTrans" cxnId="{39316EF3-743A-4FAB-AFF2-B462C26FFFB5}">
      <dgm:prSet phldrT="3" phldr="0"/>
      <dgm:spPr/>
      <dgm:t>
        <a:bodyPr/>
        <a:lstStyle/>
        <a:p>
          <a:r>
            <a:rPr lang="en-US" dirty="0"/>
            <a:t>3</a:t>
          </a:r>
        </a:p>
      </dgm:t>
    </dgm:pt>
    <dgm:pt modelId="{734CE717-D61C-42A0-81BE-C0E1D48E1F05}">
      <dgm:prSet/>
      <dgm:spPr/>
      <dgm:t>
        <a:bodyPr/>
        <a:lstStyle/>
        <a:p>
          <a:r>
            <a:rPr lang="en-US" dirty="0">
              <a:hlinkClick xmlns:r="http://schemas.openxmlformats.org/officeDocument/2006/relationships" r:id="rId4"/>
            </a:rPr>
            <a:t>https://www.rivaliq.com/blog/stanleys-marketing-strategy/</a:t>
          </a:r>
          <a:r>
            <a:rPr lang="en-US" dirty="0"/>
            <a:t> </a:t>
          </a:r>
        </a:p>
      </dgm:t>
    </dgm:pt>
    <dgm:pt modelId="{160D97FF-52F9-4147-9155-5EFDAE0D922A}" type="parTrans" cxnId="{96359232-937C-4F64-87DE-35B2723938E8}">
      <dgm:prSet/>
      <dgm:spPr/>
      <dgm:t>
        <a:bodyPr/>
        <a:lstStyle/>
        <a:p>
          <a:endParaRPr lang="en-US"/>
        </a:p>
      </dgm:t>
    </dgm:pt>
    <dgm:pt modelId="{5D47156D-4324-42AE-9596-4189F47D7230}" type="sibTrans" cxnId="{96359232-937C-4F64-87DE-35B2723938E8}">
      <dgm:prSet phldrT="4" phldr="0"/>
      <dgm:spPr/>
      <dgm:t>
        <a:bodyPr/>
        <a:lstStyle/>
        <a:p>
          <a:r>
            <a:rPr lang="en-US" dirty="0"/>
            <a:t>4</a:t>
          </a:r>
        </a:p>
      </dgm:t>
    </dgm:pt>
    <dgm:pt modelId="{A11920A0-60A1-4705-928C-14AC689D809A}">
      <dgm:prSet/>
      <dgm:spPr/>
      <dgm:t>
        <a:bodyPr/>
        <a:lstStyle/>
        <a:p>
          <a:r>
            <a:rPr lang="en-US" dirty="0">
              <a:hlinkClick xmlns:r="http://schemas.openxmlformats.org/officeDocument/2006/relationships" r:id="rId5"/>
            </a:rPr>
            <a:t>https://www.shiftcomm.com/thinking/unraveling-the-stanley-cup-crazes-consumer-marketing-strategies</a:t>
          </a:r>
          <a:r>
            <a:rPr lang="en-US" dirty="0"/>
            <a:t> </a:t>
          </a:r>
        </a:p>
      </dgm:t>
    </dgm:pt>
    <dgm:pt modelId="{F223D782-F04E-489E-ABF7-5F9F22E24086}" type="parTrans" cxnId="{39E588F9-F7A0-4829-931C-B46D3D4EB8B4}">
      <dgm:prSet/>
      <dgm:spPr/>
      <dgm:t>
        <a:bodyPr/>
        <a:lstStyle/>
        <a:p>
          <a:endParaRPr lang="en-US"/>
        </a:p>
      </dgm:t>
    </dgm:pt>
    <dgm:pt modelId="{ED4BE3FF-3B2A-48CA-ACCD-1071D693C5AD}" type="sibTrans" cxnId="{39E588F9-F7A0-4829-931C-B46D3D4EB8B4}">
      <dgm:prSet phldrT="5" phldr="0"/>
      <dgm:spPr/>
      <dgm:t>
        <a:bodyPr/>
        <a:lstStyle/>
        <a:p>
          <a:r>
            <a:rPr lang="en-US" dirty="0"/>
            <a:t>5</a:t>
          </a:r>
        </a:p>
      </dgm:t>
    </dgm:pt>
    <dgm:pt modelId="{C0CBDC3A-9757-4651-AAE5-12194441FFE7}" type="pres">
      <dgm:prSet presAssocID="{1C68E40F-907C-4C45-9195-4E924985B161}" presName="linearFlow" presStyleCnt="0">
        <dgm:presLayoutVars>
          <dgm:dir/>
          <dgm:animLvl val="lvl"/>
          <dgm:resizeHandles val="exact"/>
        </dgm:presLayoutVars>
      </dgm:prSet>
      <dgm:spPr/>
    </dgm:pt>
    <dgm:pt modelId="{80601752-BDE9-4853-8565-D9C6A896BAF8}" type="pres">
      <dgm:prSet presAssocID="{A952DA10-963C-44AF-80EE-40BE509162F6}" presName="compositeNode" presStyleCnt="0"/>
      <dgm:spPr/>
    </dgm:pt>
    <dgm:pt modelId="{9E78B249-3D83-469E-8A74-EF29F4493F0A}" type="pres">
      <dgm:prSet presAssocID="{A952DA10-963C-44AF-80EE-40BE509162F6}" presName="parTx" presStyleLbl="node1" presStyleIdx="0" presStyleCnt="0">
        <dgm:presLayoutVars>
          <dgm:chMax val="0"/>
          <dgm:chPref val="0"/>
          <dgm:bulletEnabled val="1"/>
        </dgm:presLayoutVars>
      </dgm:prSet>
      <dgm:spPr/>
    </dgm:pt>
    <dgm:pt modelId="{47ACA832-F6F5-4BF4-B240-01CF32A0E49B}" type="pres">
      <dgm:prSet presAssocID="{A952DA10-963C-44AF-80EE-40BE509162F6}" presName="parSh" presStyleCnt="0"/>
      <dgm:spPr/>
    </dgm:pt>
    <dgm:pt modelId="{DAC038E4-005F-4CA8-B3CC-5901EE6EE93A}" type="pres">
      <dgm:prSet presAssocID="{A952DA10-963C-44AF-80EE-40BE509162F6}" presName="lineNode" presStyleLbl="alignAccFollowNode1" presStyleIdx="0" presStyleCnt="15"/>
      <dgm:spPr/>
    </dgm:pt>
    <dgm:pt modelId="{360AFFE9-8E80-4F09-A82E-8AC4F224C60F}" type="pres">
      <dgm:prSet presAssocID="{A952DA10-963C-44AF-80EE-40BE509162F6}" presName="lineArrowNode" presStyleLbl="alignAccFollowNode1" presStyleIdx="1" presStyleCnt="15"/>
      <dgm:spPr/>
    </dgm:pt>
    <dgm:pt modelId="{DAC852F4-1D19-49C6-8949-BBA99E071DD3}" type="pres">
      <dgm:prSet presAssocID="{582DC1A8-D744-4A7B-A718-B31664EFDC3D}" presName="sibTransNodeCircle" presStyleLbl="alignNode1" presStyleIdx="0" presStyleCnt="5">
        <dgm:presLayoutVars>
          <dgm:chMax val="0"/>
          <dgm:bulletEnabled/>
        </dgm:presLayoutVars>
      </dgm:prSet>
      <dgm:spPr/>
    </dgm:pt>
    <dgm:pt modelId="{50C56561-5264-48EC-922F-79C9A73CE3DE}" type="pres">
      <dgm:prSet presAssocID="{582DC1A8-D744-4A7B-A718-B31664EFDC3D}" presName="spacerBetweenCircleAndCallout" presStyleCnt="0">
        <dgm:presLayoutVars/>
      </dgm:prSet>
      <dgm:spPr/>
    </dgm:pt>
    <dgm:pt modelId="{28A69D65-4908-4807-A43F-AAEFA2E1476C}" type="pres">
      <dgm:prSet presAssocID="{A952DA10-963C-44AF-80EE-40BE509162F6}" presName="nodeText" presStyleLbl="alignAccFollowNode1" presStyleIdx="2" presStyleCnt="15">
        <dgm:presLayoutVars>
          <dgm:bulletEnabled val="1"/>
        </dgm:presLayoutVars>
      </dgm:prSet>
      <dgm:spPr/>
    </dgm:pt>
    <dgm:pt modelId="{9B7CB4CB-A846-465B-AD3F-F92318543178}" type="pres">
      <dgm:prSet presAssocID="{582DC1A8-D744-4A7B-A718-B31664EFDC3D}" presName="sibTransComposite" presStyleCnt="0"/>
      <dgm:spPr/>
    </dgm:pt>
    <dgm:pt modelId="{E5898819-3970-49E9-A971-E4636A25E9AF}" type="pres">
      <dgm:prSet presAssocID="{93BC3E86-6010-4BDC-A01E-E78CF79F66BE}" presName="compositeNode" presStyleCnt="0"/>
      <dgm:spPr/>
    </dgm:pt>
    <dgm:pt modelId="{591952E1-D660-462C-BFAD-CC898F7B349F}" type="pres">
      <dgm:prSet presAssocID="{93BC3E86-6010-4BDC-A01E-E78CF79F66BE}" presName="parTx" presStyleLbl="node1" presStyleIdx="0" presStyleCnt="0">
        <dgm:presLayoutVars>
          <dgm:chMax val="0"/>
          <dgm:chPref val="0"/>
          <dgm:bulletEnabled val="1"/>
        </dgm:presLayoutVars>
      </dgm:prSet>
      <dgm:spPr/>
    </dgm:pt>
    <dgm:pt modelId="{6D017FE9-6F9B-4425-BF69-A82405AF3C19}" type="pres">
      <dgm:prSet presAssocID="{93BC3E86-6010-4BDC-A01E-E78CF79F66BE}" presName="parSh" presStyleCnt="0"/>
      <dgm:spPr/>
    </dgm:pt>
    <dgm:pt modelId="{DEB1EFE2-232F-4854-841E-6B9B424DD91E}" type="pres">
      <dgm:prSet presAssocID="{93BC3E86-6010-4BDC-A01E-E78CF79F66BE}" presName="lineNode" presStyleLbl="alignAccFollowNode1" presStyleIdx="3" presStyleCnt="15"/>
      <dgm:spPr/>
    </dgm:pt>
    <dgm:pt modelId="{2E029010-0D51-4D9F-836F-234F3AC83FFA}" type="pres">
      <dgm:prSet presAssocID="{93BC3E86-6010-4BDC-A01E-E78CF79F66BE}" presName="lineArrowNode" presStyleLbl="alignAccFollowNode1" presStyleIdx="4" presStyleCnt="15"/>
      <dgm:spPr/>
    </dgm:pt>
    <dgm:pt modelId="{54E4862F-3700-4499-9B72-ECDDC3CE845B}" type="pres">
      <dgm:prSet presAssocID="{5A92D233-7BAB-411E-8BFD-E86FE7F737C3}" presName="sibTransNodeCircle" presStyleLbl="alignNode1" presStyleIdx="1" presStyleCnt="5">
        <dgm:presLayoutVars>
          <dgm:chMax val="0"/>
          <dgm:bulletEnabled/>
        </dgm:presLayoutVars>
      </dgm:prSet>
      <dgm:spPr/>
    </dgm:pt>
    <dgm:pt modelId="{BE6910EF-2052-4F0E-B05E-06CDF715033D}" type="pres">
      <dgm:prSet presAssocID="{5A92D233-7BAB-411E-8BFD-E86FE7F737C3}" presName="spacerBetweenCircleAndCallout" presStyleCnt="0">
        <dgm:presLayoutVars/>
      </dgm:prSet>
      <dgm:spPr/>
    </dgm:pt>
    <dgm:pt modelId="{E36DA426-7C73-4769-AD8A-2DC3DC894BD4}" type="pres">
      <dgm:prSet presAssocID="{93BC3E86-6010-4BDC-A01E-E78CF79F66BE}" presName="nodeText" presStyleLbl="alignAccFollowNode1" presStyleIdx="5" presStyleCnt="15">
        <dgm:presLayoutVars>
          <dgm:bulletEnabled val="1"/>
        </dgm:presLayoutVars>
      </dgm:prSet>
      <dgm:spPr/>
    </dgm:pt>
    <dgm:pt modelId="{DC622ACC-CAC4-49EE-B8B8-432CB6DDE037}" type="pres">
      <dgm:prSet presAssocID="{5A92D233-7BAB-411E-8BFD-E86FE7F737C3}" presName="sibTransComposite" presStyleCnt="0"/>
      <dgm:spPr/>
    </dgm:pt>
    <dgm:pt modelId="{90A1BDEC-D9F3-4FBE-AD45-D4F2139B614F}" type="pres">
      <dgm:prSet presAssocID="{125A6BB0-0576-4320-AC9B-E291F62FABDE}" presName="compositeNode" presStyleCnt="0"/>
      <dgm:spPr/>
    </dgm:pt>
    <dgm:pt modelId="{3A761B55-29CC-42F5-8454-3F05EB51E69F}" type="pres">
      <dgm:prSet presAssocID="{125A6BB0-0576-4320-AC9B-E291F62FABDE}" presName="parTx" presStyleLbl="node1" presStyleIdx="0" presStyleCnt="0">
        <dgm:presLayoutVars>
          <dgm:chMax val="0"/>
          <dgm:chPref val="0"/>
          <dgm:bulletEnabled val="1"/>
        </dgm:presLayoutVars>
      </dgm:prSet>
      <dgm:spPr/>
    </dgm:pt>
    <dgm:pt modelId="{E8B94199-DC12-4AE6-9971-35971932BABF}" type="pres">
      <dgm:prSet presAssocID="{125A6BB0-0576-4320-AC9B-E291F62FABDE}" presName="parSh" presStyleCnt="0"/>
      <dgm:spPr/>
    </dgm:pt>
    <dgm:pt modelId="{093E5802-25C7-48E5-9BE0-BCB578585BAD}" type="pres">
      <dgm:prSet presAssocID="{125A6BB0-0576-4320-AC9B-E291F62FABDE}" presName="lineNode" presStyleLbl="alignAccFollowNode1" presStyleIdx="6" presStyleCnt="15"/>
      <dgm:spPr/>
    </dgm:pt>
    <dgm:pt modelId="{E9841B92-5B21-4AE7-AAE9-771CD521DA31}" type="pres">
      <dgm:prSet presAssocID="{125A6BB0-0576-4320-AC9B-E291F62FABDE}" presName="lineArrowNode" presStyleLbl="alignAccFollowNode1" presStyleIdx="7" presStyleCnt="15"/>
      <dgm:spPr/>
    </dgm:pt>
    <dgm:pt modelId="{1ED252E6-1C71-4C3D-860C-E05D723EA8ED}" type="pres">
      <dgm:prSet presAssocID="{B3EBAEE2-5FA7-4A8B-BDEE-E786C502B91F}" presName="sibTransNodeCircle" presStyleLbl="alignNode1" presStyleIdx="2" presStyleCnt="5">
        <dgm:presLayoutVars>
          <dgm:chMax val="0"/>
          <dgm:bulletEnabled/>
        </dgm:presLayoutVars>
      </dgm:prSet>
      <dgm:spPr/>
    </dgm:pt>
    <dgm:pt modelId="{3DA90F5C-E191-408F-A86C-6A207EFDF284}" type="pres">
      <dgm:prSet presAssocID="{B3EBAEE2-5FA7-4A8B-BDEE-E786C502B91F}" presName="spacerBetweenCircleAndCallout" presStyleCnt="0">
        <dgm:presLayoutVars/>
      </dgm:prSet>
      <dgm:spPr/>
    </dgm:pt>
    <dgm:pt modelId="{C10E6E67-C0BE-41B9-B226-0648F0B408B4}" type="pres">
      <dgm:prSet presAssocID="{125A6BB0-0576-4320-AC9B-E291F62FABDE}" presName="nodeText" presStyleLbl="alignAccFollowNode1" presStyleIdx="8" presStyleCnt="15">
        <dgm:presLayoutVars>
          <dgm:bulletEnabled val="1"/>
        </dgm:presLayoutVars>
      </dgm:prSet>
      <dgm:spPr/>
    </dgm:pt>
    <dgm:pt modelId="{29532594-6756-4146-B128-A6B5156E6961}" type="pres">
      <dgm:prSet presAssocID="{B3EBAEE2-5FA7-4A8B-BDEE-E786C502B91F}" presName="sibTransComposite" presStyleCnt="0"/>
      <dgm:spPr/>
    </dgm:pt>
    <dgm:pt modelId="{57E178D0-AD06-48C0-931F-C86FCF286027}" type="pres">
      <dgm:prSet presAssocID="{734CE717-D61C-42A0-81BE-C0E1D48E1F05}" presName="compositeNode" presStyleCnt="0"/>
      <dgm:spPr/>
    </dgm:pt>
    <dgm:pt modelId="{EDD1B9B6-191A-44EF-A29D-8ECA19A7E674}" type="pres">
      <dgm:prSet presAssocID="{734CE717-D61C-42A0-81BE-C0E1D48E1F05}" presName="parTx" presStyleLbl="node1" presStyleIdx="0" presStyleCnt="0">
        <dgm:presLayoutVars>
          <dgm:chMax val="0"/>
          <dgm:chPref val="0"/>
          <dgm:bulletEnabled val="1"/>
        </dgm:presLayoutVars>
      </dgm:prSet>
      <dgm:spPr/>
    </dgm:pt>
    <dgm:pt modelId="{F1497CFE-BC94-49F6-BABF-09FE1498683F}" type="pres">
      <dgm:prSet presAssocID="{734CE717-D61C-42A0-81BE-C0E1D48E1F05}" presName="parSh" presStyleCnt="0"/>
      <dgm:spPr/>
    </dgm:pt>
    <dgm:pt modelId="{ED13176E-1A55-4237-BA06-459A7AD25D1E}" type="pres">
      <dgm:prSet presAssocID="{734CE717-D61C-42A0-81BE-C0E1D48E1F05}" presName="lineNode" presStyleLbl="alignAccFollowNode1" presStyleIdx="9" presStyleCnt="15"/>
      <dgm:spPr/>
    </dgm:pt>
    <dgm:pt modelId="{3F283232-9ED4-4EE9-852A-C32A43978932}" type="pres">
      <dgm:prSet presAssocID="{734CE717-D61C-42A0-81BE-C0E1D48E1F05}" presName="lineArrowNode" presStyleLbl="alignAccFollowNode1" presStyleIdx="10" presStyleCnt="15"/>
      <dgm:spPr/>
    </dgm:pt>
    <dgm:pt modelId="{34912E60-EB9E-4A45-A672-9E9C819A2C78}" type="pres">
      <dgm:prSet presAssocID="{5D47156D-4324-42AE-9596-4189F47D7230}" presName="sibTransNodeCircle" presStyleLbl="alignNode1" presStyleIdx="3" presStyleCnt="5">
        <dgm:presLayoutVars>
          <dgm:chMax val="0"/>
          <dgm:bulletEnabled/>
        </dgm:presLayoutVars>
      </dgm:prSet>
      <dgm:spPr/>
    </dgm:pt>
    <dgm:pt modelId="{FC2CA26B-3DA2-4A2B-A737-CE9F5258D8EC}" type="pres">
      <dgm:prSet presAssocID="{5D47156D-4324-42AE-9596-4189F47D7230}" presName="spacerBetweenCircleAndCallout" presStyleCnt="0">
        <dgm:presLayoutVars/>
      </dgm:prSet>
      <dgm:spPr/>
    </dgm:pt>
    <dgm:pt modelId="{CF90C1CB-5E16-4A01-87F0-2CD7EAAD1F0C}" type="pres">
      <dgm:prSet presAssocID="{734CE717-D61C-42A0-81BE-C0E1D48E1F05}" presName="nodeText" presStyleLbl="alignAccFollowNode1" presStyleIdx="11" presStyleCnt="15">
        <dgm:presLayoutVars>
          <dgm:bulletEnabled val="1"/>
        </dgm:presLayoutVars>
      </dgm:prSet>
      <dgm:spPr/>
    </dgm:pt>
    <dgm:pt modelId="{1740CDD9-8752-4B15-B057-FB06C9728A5D}" type="pres">
      <dgm:prSet presAssocID="{5D47156D-4324-42AE-9596-4189F47D7230}" presName="sibTransComposite" presStyleCnt="0"/>
      <dgm:spPr/>
    </dgm:pt>
    <dgm:pt modelId="{C33CAA70-1224-448B-AE23-E25036733E5F}" type="pres">
      <dgm:prSet presAssocID="{A11920A0-60A1-4705-928C-14AC689D809A}" presName="compositeNode" presStyleCnt="0"/>
      <dgm:spPr/>
    </dgm:pt>
    <dgm:pt modelId="{74362BBC-4DAB-4632-9227-FBBD055E4CD2}" type="pres">
      <dgm:prSet presAssocID="{A11920A0-60A1-4705-928C-14AC689D809A}" presName="parTx" presStyleLbl="node1" presStyleIdx="0" presStyleCnt="0">
        <dgm:presLayoutVars>
          <dgm:chMax val="0"/>
          <dgm:chPref val="0"/>
          <dgm:bulletEnabled val="1"/>
        </dgm:presLayoutVars>
      </dgm:prSet>
      <dgm:spPr/>
    </dgm:pt>
    <dgm:pt modelId="{8EFF1A44-9BCA-4165-83A2-0B632FF2F0FE}" type="pres">
      <dgm:prSet presAssocID="{A11920A0-60A1-4705-928C-14AC689D809A}" presName="parSh" presStyleCnt="0"/>
      <dgm:spPr/>
    </dgm:pt>
    <dgm:pt modelId="{F74D7C5B-DFAC-4E34-A250-BBCC57BBDBA4}" type="pres">
      <dgm:prSet presAssocID="{A11920A0-60A1-4705-928C-14AC689D809A}" presName="lineNode" presStyleLbl="alignAccFollowNode1" presStyleIdx="12" presStyleCnt="15"/>
      <dgm:spPr/>
    </dgm:pt>
    <dgm:pt modelId="{51705569-A0E4-480B-B67D-2C8B1EC27CEB}" type="pres">
      <dgm:prSet presAssocID="{A11920A0-60A1-4705-928C-14AC689D809A}" presName="lineArrowNode" presStyleLbl="alignAccFollowNode1" presStyleIdx="13" presStyleCnt="15"/>
      <dgm:spPr/>
    </dgm:pt>
    <dgm:pt modelId="{3B1EF7CD-AF29-4967-ADF4-6DD81ACD91D4}" type="pres">
      <dgm:prSet presAssocID="{ED4BE3FF-3B2A-48CA-ACCD-1071D693C5AD}" presName="sibTransNodeCircle" presStyleLbl="alignNode1" presStyleIdx="4" presStyleCnt="5">
        <dgm:presLayoutVars>
          <dgm:chMax val="0"/>
          <dgm:bulletEnabled/>
        </dgm:presLayoutVars>
      </dgm:prSet>
      <dgm:spPr/>
    </dgm:pt>
    <dgm:pt modelId="{17EC5B94-E324-408F-9653-CFF505DB58B2}" type="pres">
      <dgm:prSet presAssocID="{ED4BE3FF-3B2A-48CA-ACCD-1071D693C5AD}" presName="spacerBetweenCircleAndCallout" presStyleCnt="0">
        <dgm:presLayoutVars/>
      </dgm:prSet>
      <dgm:spPr/>
    </dgm:pt>
    <dgm:pt modelId="{61AB657A-C859-410D-BE5F-F128C81BCF90}" type="pres">
      <dgm:prSet presAssocID="{A11920A0-60A1-4705-928C-14AC689D809A}" presName="nodeText" presStyleLbl="alignAccFollowNode1" presStyleIdx="14" presStyleCnt="15">
        <dgm:presLayoutVars>
          <dgm:bulletEnabled val="1"/>
        </dgm:presLayoutVars>
      </dgm:prSet>
      <dgm:spPr/>
    </dgm:pt>
  </dgm:ptLst>
  <dgm:cxnLst>
    <dgm:cxn modelId="{DF5B4204-2156-4A71-BA94-C71982FE61A1}" srcId="{1C68E40F-907C-4C45-9195-4E924985B161}" destId="{A952DA10-963C-44AF-80EE-40BE509162F6}" srcOrd="0" destOrd="0" parTransId="{077BE6C0-C7A0-490F-961D-6F6F9C521ADC}" sibTransId="{582DC1A8-D744-4A7B-A718-B31664EFDC3D}"/>
    <dgm:cxn modelId="{1C754820-7FF4-4B47-9487-65BEA2FBFE6C}" type="presOf" srcId="{93BC3E86-6010-4BDC-A01E-E78CF79F66BE}" destId="{E36DA426-7C73-4769-AD8A-2DC3DC894BD4}" srcOrd="0" destOrd="0" presId="urn:microsoft.com/office/officeart/2016/7/layout/LinearArrowProcessNumbered"/>
    <dgm:cxn modelId="{EB87B626-75BB-4F37-BDE5-FD3C9EFD8F26}" type="presOf" srcId="{734CE717-D61C-42A0-81BE-C0E1D48E1F05}" destId="{CF90C1CB-5E16-4A01-87F0-2CD7EAAD1F0C}" srcOrd="0" destOrd="0" presId="urn:microsoft.com/office/officeart/2016/7/layout/LinearArrowProcessNumbered"/>
    <dgm:cxn modelId="{19F4012F-6A42-4213-BBA0-47D425D76F67}" type="presOf" srcId="{ED4BE3FF-3B2A-48CA-ACCD-1071D693C5AD}" destId="{3B1EF7CD-AF29-4967-ADF4-6DD81ACD91D4}" srcOrd="0" destOrd="0" presId="urn:microsoft.com/office/officeart/2016/7/layout/LinearArrowProcessNumbered"/>
    <dgm:cxn modelId="{92D00430-2DF8-4138-A393-EB4ACE65DB58}" type="presOf" srcId="{B3EBAEE2-5FA7-4A8B-BDEE-E786C502B91F}" destId="{1ED252E6-1C71-4C3D-860C-E05D723EA8ED}" srcOrd="0" destOrd="0" presId="urn:microsoft.com/office/officeart/2016/7/layout/LinearArrowProcessNumbered"/>
    <dgm:cxn modelId="{96359232-937C-4F64-87DE-35B2723938E8}" srcId="{1C68E40F-907C-4C45-9195-4E924985B161}" destId="{734CE717-D61C-42A0-81BE-C0E1D48E1F05}" srcOrd="3" destOrd="0" parTransId="{160D97FF-52F9-4147-9155-5EFDAE0D922A}" sibTransId="{5D47156D-4324-42AE-9596-4189F47D7230}"/>
    <dgm:cxn modelId="{153B4464-B7C9-4A59-8745-F2B7943D806C}" type="presOf" srcId="{5A92D233-7BAB-411E-8BFD-E86FE7F737C3}" destId="{54E4862F-3700-4499-9B72-ECDDC3CE845B}" srcOrd="0" destOrd="0" presId="urn:microsoft.com/office/officeart/2016/7/layout/LinearArrowProcessNumbered"/>
    <dgm:cxn modelId="{B914C24E-0F42-405F-B8C0-4516F89DDE74}" type="presOf" srcId="{A11920A0-60A1-4705-928C-14AC689D809A}" destId="{61AB657A-C859-410D-BE5F-F128C81BCF90}" srcOrd="0" destOrd="0" presId="urn:microsoft.com/office/officeart/2016/7/layout/LinearArrowProcessNumbered"/>
    <dgm:cxn modelId="{6F10AA74-4C3C-46B6-A13D-BFE1D43DAFAE}" type="presOf" srcId="{1C68E40F-907C-4C45-9195-4E924985B161}" destId="{C0CBDC3A-9757-4651-AAE5-12194441FFE7}" srcOrd="0" destOrd="0" presId="urn:microsoft.com/office/officeart/2016/7/layout/LinearArrowProcessNumbered"/>
    <dgm:cxn modelId="{70C3FC74-9B29-4370-AF7B-D6371432894B}" type="presOf" srcId="{A952DA10-963C-44AF-80EE-40BE509162F6}" destId="{28A69D65-4908-4807-A43F-AAEFA2E1476C}" srcOrd="0" destOrd="0" presId="urn:microsoft.com/office/officeart/2016/7/layout/LinearArrowProcessNumbered"/>
    <dgm:cxn modelId="{FA03499F-5FDA-42F4-8DB1-4717CCF747E0}" type="presOf" srcId="{5D47156D-4324-42AE-9596-4189F47D7230}" destId="{34912E60-EB9E-4A45-A672-9E9C819A2C78}" srcOrd="0" destOrd="0" presId="urn:microsoft.com/office/officeart/2016/7/layout/LinearArrowProcessNumbered"/>
    <dgm:cxn modelId="{93035ABA-8B08-4FE0-939E-52F1B9FD6FAC}" type="presOf" srcId="{125A6BB0-0576-4320-AC9B-E291F62FABDE}" destId="{C10E6E67-C0BE-41B9-B226-0648F0B408B4}" srcOrd="0" destOrd="0" presId="urn:microsoft.com/office/officeart/2016/7/layout/LinearArrowProcessNumbered"/>
    <dgm:cxn modelId="{5C602BE3-0E26-41A7-83EB-CBCF8C3130E1}" type="presOf" srcId="{582DC1A8-D744-4A7B-A718-B31664EFDC3D}" destId="{DAC852F4-1D19-49C6-8949-BBA99E071DD3}" srcOrd="0" destOrd="0" presId="urn:microsoft.com/office/officeart/2016/7/layout/LinearArrowProcessNumbered"/>
    <dgm:cxn modelId="{39316EF3-743A-4FAB-AFF2-B462C26FFFB5}" srcId="{1C68E40F-907C-4C45-9195-4E924985B161}" destId="{125A6BB0-0576-4320-AC9B-E291F62FABDE}" srcOrd="2" destOrd="0" parTransId="{26E425C2-9777-4E5F-9011-82BD11C805DF}" sibTransId="{B3EBAEE2-5FA7-4A8B-BDEE-E786C502B91F}"/>
    <dgm:cxn modelId="{AB736CF4-F1C4-4D0B-817B-5632E03B5C03}" srcId="{1C68E40F-907C-4C45-9195-4E924985B161}" destId="{93BC3E86-6010-4BDC-A01E-E78CF79F66BE}" srcOrd="1" destOrd="0" parTransId="{6EBA7D24-E1B2-4436-A76E-58950CB168A2}" sibTransId="{5A92D233-7BAB-411E-8BFD-E86FE7F737C3}"/>
    <dgm:cxn modelId="{39E588F9-F7A0-4829-931C-B46D3D4EB8B4}" srcId="{1C68E40F-907C-4C45-9195-4E924985B161}" destId="{A11920A0-60A1-4705-928C-14AC689D809A}" srcOrd="4" destOrd="0" parTransId="{F223D782-F04E-489E-ABF7-5F9F22E24086}" sibTransId="{ED4BE3FF-3B2A-48CA-ACCD-1071D693C5AD}"/>
    <dgm:cxn modelId="{A5FD3075-7223-46D6-A5E6-1A295A87F546}" type="presParOf" srcId="{C0CBDC3A-9757-4651-AAE5-12194441FFE7}" destId="{80601752-BDE9-4853-8565-D9C6A896BAF8}" srcOrd="0" destOrd="0" presId="urn:microsoft.com/office/officeart/2016/7/layout/LinearArrowProcessNumbered"/>
    <dgm:cxn modelId="{3FCE7DC5-D7FD-4844-BEDE-1207BD146DCB}" type="presParOf" srcId="{80601752-BDE9-4853-8565-D9C6A896BAF8}" destId="{9E78B249-3D83-469E-8A74-EF29F4493F0A}" srcOrd="0" destOrd="0" presId="urn:microsoft.com/office/officeart/2016/7/layout/LinearArrowProcessNumbered"/>
    <dgm:cxn modelId="{61999EDA-E23A-4C81-93BF-2B93CB70221C}" type="presParOf" srcId="{80601752-BDE9-4853-8565-D9C6A896BAF8}" destId="{47ACA832-F6F5-4BF4-B240-01CF32A0E49B}" srcOrd="1" destOrd="0" presId="urn:microsoft.com/office/officeart/2016/7/layout/LinearArrowProcessNumbered"/>
    <dgm:cxn modelId="{9393138A-805A-4789-A642-414E59A280FC}" type="presParOf" srcId="{47ACA832-F6F5-4BF4-B240-01CF32A0E49B}" destId="{DAC038E4-005F-4CA8-B3CC-5901EE6EE93A}" srcOrd="0" destOrd="0" presId="urn:microsoft.com/office/officeart/2016/7/layout/LinearArrowProcessNumbered"/>
    <dgm:cxn modelId="{32F9AEF8-435E-4D5B-B5F9-271281146C89}" type="presParOf" srcId="{47ACA832-F6F5-4BF4-B240-01CF32A0E49B}" destId="{360AFFE9-8E80-4F09-A82E-8AC4F224C60F}" srcOrd="1" destOrd="0" presId="urn:microsoft.com/office/officeart/2016/7/layout/LinearArrowProcessNumbered"/>
    <dgm:cxn modelId="{0B42073B-3ADB-4013-9954-A6BB70C0B6E1}" type="presParOf" srcId="{47ACA832-F6F5-4BF4-B240-01CF32A0E49B}" destId="{DAC852F4-1D19-49C6-8949-BBA99E071DD3}" srcOrd="2" destOrd="0" presId="urn:microsoft.com/office/officeart/2016/7/layout/LinearArrowProcessNumbered"/>
    <dgm:cxn modelId="{B163CFC7-C52C-4E28-806D-20CC99E2C60A}" type="presParOf" srcId="{47ACA832-F6F5-4BF4-B240-01CF32A0E49B}" destId="{50C56561-5264-48EC-922F-79C9A73CE3DE}" srcOrd="3" destOrd="0" presId="urn:microsoft.com/office/officeart/2016/7/layout/LinearArrowProcessNumbered"/>
    <dgm:cxn modelId="{A79C5B23-3E41-4EA3-ADF1-9C9F936BEA86}" type="presParOf" srcId="{80601752-BDE9-4853-8565-D9C6A896BAF8}" destId="{28A69D65-4908-4807-A43F-AAEFA2E1476C}" srcOrd="2" destOrd="0" presId="urn:microsoft.com/office/officeart/2016/7/layout/LinearArrowProcessNumbered"/>
    <dgm:cxn modelId="{A4E06D91-D1EF-4502-8FB4-847B3BF88B17}" type="presParOf" srcId="{C0CBDC3A-9757-4651-AAE5-12194441FFE7}" destId="{9B7CB4CB-A846-465B-AD3F-F92318543178}" srcOrd="1" destOrd="0" presId="urn:microsoft.com/office/officeart/2016/7/layout/LinearArrowProcessNumbered"/>
    <dgm:cxn modelId="{E4248CC0-9B11-4EA4-9F65-943A7426CFBA}" type="presParOf" srcId="{C0CBDC3A-9757-4651-AAE5-12194441FFE7}" destId="{E5898819-3970-49E9-A971-E4636A25E9AF}" srcOrd="2" destOrd="0" presId="urn:microsoft.com/office/officeart/2016/7/layout/LinearArrowProcessNumbered"/>
    <dgm:cxn modelId="{AA610C86-FC3F-4236-AFC4-AE4D578233B3}" type="presParOf" srcId="{E5898819-3970-49E9-A971-E4636A25E9AF}" destId="{591952E1-D660-462C-BFAD-CC898F7B349F}" srcOrd="0" destOrd="0" presId="urn:microsoft.com/office/officeart/2016/7/layout/LinearArrowProcessNumbered"/>
    <dgm:cxn modelId="{60EAE199-09E2-462B-9F3E-F624CE52FD8A}" type="presParOf" srcId="{E5898819-3970-49E9-A971-E4636A25E9AF}" destId="{6D017FE9-6F9B-4425-BF69-A82405AF3C19}" srcOrd="1" destOrd="0" presId="urn:microsoft.com/office/officeart/2016/7/layout/LinearArrowProcessNumbered"/>
    <dgm:cxn modelId="{56F28A00-B00A-4033-8CFF-378814FD5AB4}" type="presParOf" srcId="{6D017FE9-6F9B-4425-BF69-A82405AF3C19}" destId="{DEB1EFE2-232F-4854-841E-6B9B424DD91E}" srcOrd="0" destOrd="0" presId="urn:microsoft.com/office/officeart/2016/7/layout/LinearArrowProcessNumbered"/>
    <dgm:cxn modelId="{9B86B84B-F935-4CE5-8F38-0286713AA91E}" type="presParOf" srcId="{6D017FE9-6F9B-4425-BF69-A82405AF3C19}" destId="{2E029010-0D51-4D9F-836F-234F3AC83FFA}" srcOrd="1" destOrd="0" presId="urn:microsoft.com/office/officeart/2016/7/layout/LinearArrowProcessNumbered"/>
    <dgm:cxn modelId="{758B4556-DF4A-4BE0-915F-0D01EFE98172}" type="presParOf" srcId="{6D017FE9-6F9B-4425-BF69-A82405AF3C19}" destId="{54E4862F-3700-4499-9B72-ECDDC3CE845B}" srcOrd="2" destOrd="0" presId="urn:microsoft.com/office/officeart/2016/7/layout/LinearArrowProcessNumbered"/>
    <dgm:cxn modelId="{CF061915-63E8-4EBC-8F04-06CFF0805B8B}" type="presParOf" srcId="{6D017FE9-6F9B-4425-BF69-A82405AF3C19}" destId="{BE6910EF-2052-4F0E-B05E-06CDF715033D}" srcOrd="3" destOrd="0" presId="urn:microsoft.com/office/officeart/2016/7/layout/LinearArrowProcessNumbered"/>
    <dgm:cxn modelId="{30F5F79A-5AFF-4471-A4BA-3E007241B84F}" type="presParOf" srcId="{E5898819-3970-49E9-A971-E4636A25E9AF}" destId="{E36DA426-7C73-4769-AD8A-2DC3DC894BD4}" srcOrd="2" destOrd="0" presId="urn:microsoft.com/office/officeart/2016/7/layout/LinearArrowProcessNumbered"/>
    <dgm:cxn modelId="{B8F7969C-B3B4-49B0-9D13-34FC73C30AAE}" type="presParOf" srcId="{C0CBDC3A-9757-4651-AAE5-12194441FFE7}" destId="{DC622ACC-CAC4-49EE-B8B8-432CB6DDE037}" srcOrd="3" destOrd="0" presId="urn:microsoft.com/office/officeart/2016/7/layout/LinearArrowProcessNumbered"/>
    <dgm:cxn modelId="{20B7AA82-31C4-4AE8-A9AD-EDC6F35D0A20}" type="presParOf" srcId="{C0CBDC3A-9757-4651-AAE5-12194441FFE7}" destId="{90A1BDEC-D9F3-4FBE-AD45-D4F2139B614F}" srcOrd="4" destOrd="0" presId="urn:microsoft.com/office/officeart/2016/7/layout/LinearArrowProcessNumbered"/>
    <dgm:cxn modelId="{0111F5AB-F1E3-47D5-9F7F-3252856ACA78}" type="presParOf" srcId="{90A1BDEC-D9F3-4FBE-AD45-D4F2139B614F}" destId="{3A761B55-29CC-42F5-8454-3F05EB51E69F}" srcOrd="0" destOrd="0" presId="urn:microsoft.com/office/officeart/2016/7/layout/LinearArrowProcessNumbered"/>
    <dgm:cxn modelId="{2DE79A2F-591D-4077-B3F4-B1FF66DFFAB4}" type="presParOf" srcId="{90A1BDEC-D9F3-4FBE-AD45-D4F2139B614F}" destId="{E8B94199-DC12-4AE6-9971-35971932BABF}" srcOrd="1" destOrd="0" presId="urn:microsoft.com/office/officeart/2016/7/layout/LinearArrowProcessNumbered"/>
    <dgm:cxn modelId="{B551A886-24DC-48A8-862D-BFA6D758A44D}" type="presParOf" srcId="{E8B94199-DC12-4AE6-9971-35971932BABF}" destId="{093E5802-25C7-48E5-9BE0-BCB578585BAD}" srcOrd="0" destOrd="0" presId="urn:microsoft.com/office/officeart/2016/7/layout/LinearArrowProcessNumbered"/>
    <dgm:cxn modelId="{019343E2-382D-4EDB-A19B-71268D4561A1}" type="presParOf" srcId="{E8B94199-DC12-4AE6-9971-35971932BABF}" destId="{E9841B92-5B21-4AE7-AAE9-771CD521DA31}" srcOrd="1" destOrd="0" presId="urn:microsoft.com/office/officeart/2016/7/layout/LinearArrowProcessNumbered"/>
    <dgm:cxn modelId="{7A7767D6-5ABF-49F8-A957-A69C8342AB04}" type="presParOf" srcId="{E8B94199-DC12-4AE6-9971-35971932BABF}" destId="{1ED252E6-1C71-4C3D-860C-E05D723EA8ED}" srcOrd="2" destOrd="0" presId="urn:microsoft.com/office/officeart/2016/7/layout/LinearArrowProcessNumbered"/>
    <dgm:cxn modelId="{E0D2A746-C858-47E3-8BAC-85D3AD5B495F}" type="presParOf" srcId="{E8B94199-DC12-4AE6-9971-35971932BABF}" destId="{3DA90F5C-E191-408F-A86C-6A207EFDF284}" srcOrd="3" destOrd="0" presId="urn:microsoft.com/office/officeart/2016/7/layout/LinearArrowProcessNumbered"/>
    <dgm:cxn modelId="{D8F123E9-7462-45F3-AE0D-3BD645D418D8}" type="presParOf" srcId="{90A1BDEC-D9F3-4FBE-AD45-D4F2139B614F}" destId="{C10E6E67-C0BE-41B9-B226-0648F0B408B4}" srcOrd="2" destOrd="0" presId="urn:microsoft.com/office/officeart/2016/7/layout/LinearArrowProcessNumbered"/>
    <dgm:cxn modelId="{3601BF35-E3A4-489D-B14B-42E71F63FDB0}" type="presParOf" srcId="{C0CBDC3A-9757-4651-AAE5-12194441FFE7}" destId="{29532594-6756-4146-B128-A6B5156E6961}" srcOrd="5" destOrd="0" presId="urn:microsoft.com/office/officeart/2016/7/layout/LinearArrowProcessNumbered"/>
    <dgm:cxn modelId="{FB3B8242-C7AE-492C-B855-8B48354EF334}" type="presParOf" srcId="{C0CBDC3A-9757-4651-AAE5-12194441FFE7}" destId="{57E178D0-AD06-48C0-931F-C86FCF286027}" srcOrd="6" destOrd="0" presId="urn:microsoft.com/office/officeart/2016/7/layout/LinearArrowProcessNumbered"/>
    <dgm:cxn modelId="{704D7484-D183-4F0E-AF72-C2A0DFAD00E0}" type="presParOf" srcId="{57E178D0-AD06-48C0-931F-C86FCF286027}" destId="{EDD1B9B6-191A-44EF-A29D-8ECA19A7E674}" srcOrd="0" destOrd="0" presId="urn:microsoft.com/office/officeart/2016/7/layout/LinearArrowProcessNumbered"/>
    <dgm:cxn modelId="{4403AE30-E0FD-435B-80D6-38E9418A44EF}" type="presParOf" srcId="{57E178D0-AD06-48C0-931F-C86FCF286027}" destId="{F1497CFE-BC94-49F6-BABF-09FE1498683F}" srcOrd="1" destOrd="0" presId="urn:microsoft.com/office/officeart/2016/7/layout/LinearArrowProcessNumbered"/>
    <dgm:cxn modelId="{75A3B30B-6A0A-4457-A4CD-4A2A4E0B9EE7}" type="presParOf" srcId="{F1497CFE-BC94-49F6-BABF-09FE1498683F}" destId="{ED13176E-1A55-4237-BA06-459A7AD25D1E}" srcOrd="0" destOrd="0" presId="urn:microsoft.com/office/officeart/2016/7/layout/LinearArrowProcessNumbered"/>
    <dgm:cxn modelId="{A2B74909-6DCF-4FD6-B92B-27A8E702AFB1}" type="presParOf" srcId="{F1497CFE-BC94-49F6-BABF-09FE1498683F}" destId="{3F283232-9ED4-4EE9-852A-C32A43978932}" srcOrd="1" destOrd="0" presId="urn:microsoft.com/office/officeart/2016/7/layout/LinearArrowProcessNumbered"/>
    <dgm:cxn modelId="{96FA5CDC-7099-45F8-8789-C580F719CD48}" type="presParOf" srcId="{F1497CFE-BC94-49F6-BABF-09FE1498683F}" destId="{34912E60-EB9E-4A45-A672-9E9C819A2C78}" srcOrd="2" destOrd="0" presId="urn:microsoft.com/office/officeart/2016/7/layout/LinearArrowProcessNumbered"/>
    <dgm:cxn modelId="{E894ACDF-F080-4B63-AB9B-9B230643D7C2}" type="presParOf" srcId="{F1497CFE-BC94-49F6-BABF-09FE1498683F}" destId="{FC2CA26B-3DA2-4A2B-A737-CE9F5258D8EC}" srcOrd="3" destOrd="0" presId="urn:microsoft.com/office/officeart/2016/7/layout/LinearArrowProcessNumbered"/>
    <dgm:cxn modelId="{FA8D20D5-AC2D-49D1-BAD6-5B7F5E054C72}" type="presParOf" srcId="{57E178D0-AD06-48C0-931F-C86FCF286027}" destId="{CF90C1CB-5E16-4A01-87F0-2CD7EAAD1F0C}" srcOrd="2" destOrd="0" presId="urn:microsoft.com/office/officeart/2016/7/layout/LinearArrowProcessNumbered"/>
    <dgm:cxn modelId="{3F66F26F-5FB5-4FFF-8D1E-FC3FADC537C3}" type="presParOf" srcId="{C0CBDC3A-9757-4651-AAE5-12194441FFE7}" destId="{1740CDD9-8752-4B15-B057-FB06C9728A5D}" srcOrd="7" destOrd="0" presId="urn:microsoft.com/office/officeart/2016/7/layout/LinearArrowProcessNumbered"/>
    <dgm:cxn modelId="{42E06417-4068-4933-AEC7-E7091EC55B71}" type="presParOf" srcId="{C0CBDC3A-9757-4651-AAE5-12194441FFE7}" destId="{C33CAA70-1224-448B-AE23-E25036733E5F}" srcOrd="8" destOrd="0" presId="urn:microsoft.com/office/officeart/2016/7/layout/LinearArrowProcessNumbered"/>
    <dgm:cxn modelId="{98C23756-A7F2-4D8D-A09D-7B19B37449F0}" type="presParOf" srcId="{C33CAA70-1224-448B-AE23-E25036733E5F}" destId="{74362BBC-4DAB-4632-9227-FBBD055E4CD2}" srcOrd="0" destOrd="0" presId="urn:microsoft.com/office/officeart/2016/7/layout/LinearArrowProcessNumbered"/>
    <dgm:cxn modelId="{B2895359-949C-435B-92B6-D77F10B538F8}" type="presParOf" srcId="{C33CAA70-1224-448B-AE23-E25036733E5F}" destId="{8EFF1A44-9BCA-4165-83A2-0B632FF2F0FE}" srcOrd="1" destOrd="0" presId="urn:microsoft.com/office/officeart/2016/7/layout/LinearArrowProcessNumbered"/>
    <dgm:cxn modelId="{3C5CDC60-90CC-49A0-BDE7-C14530C86A78}" type="presParOf" srcId="{8EFF1A44-9BCA-4165-83A2-0B632FF2F0FE}" destId="{F74D7C5B-DFAC-4E34-A250-BBCC57BBDBA4}" srcOrd="0" destOrd="0" presId="urn:microsoft.com/office/officeart/2016/7/layout/LinearArrowProcessNumbered"/>
    <dgm:cxn modelId="{BEDCA2F6-5244-4404-A3C9-4FC88DA5CE19}" type="presParOf" srcId="{8EFF1A44-9BCA-4165-83A2-0B632FF2F0FE}" destId="{51705569-A0E4-480B-B67D-2C8B1EC27CEB}" srcOrd="1" destOrd="0" presId="urn:microsoft.com/office/officeart/2016/7/layout/LinearArrowProcessNumbered"/>
    <dgm:cxn modelId="{FB6EE07D-A59B-4533-B930-14DA58F39D05}" type="presParOf" srcId="{8EFF1A44-9BCA-4165-83A2-0B632FF2F0FE}" destId="{3B1EF7CD-AF29-4967-ADF4-6DD81ACD91D4}" srcOrd="2" destOrd="0" presId="urn:microsoft.com/office/officeart/2016/7/layout/LinearArrowProcessNumbered"/>
    <dgm:cxn modelId="{F8927CB8-7B25-4261-A4B8-383A4DA7AC9C}" type="presParOf" srcId="{8EFF1A44-9BCA-4165-83A2-0B632FF2F0FE}" destId="{17EC5B94-E324-408F-9653-CFF505DB58B2}" srcOrd="3" destOrd="0" presId="urn:microsoft.com/office/officeart/2016/7/layout/LinearArrowProcessNumbered"/>
    <dgm:cxn modelId="{98A43F6B-1FE6-45E3-A09C-F7944CACC54E}" type="presParOf" srcId="{C33CAA70-1224-448B-AE23-E25036733E5F}" destId="{61AB657A-C859-410D-BE5F-F128C81BCF90}" srcOrd="2" destOrd="0" presId="urn:microsoft.com/office/officeart/2016/7/layout/LinearArrow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9A50F44-842A-42BB-BA8C-DFBD11749E30}" type="doc">
      <dgm:prSet loTypeId="urn:microsoft.com/office/officeart/2005/8/layout/process1" loCatId="process" qsTypeId="urn:microsoft.com/office/officeart/2005/8/quickstyle/simple1" qsCatId="simple" csTypeId="urn:microsoft.com/office/officeart/2005/8/colors/colorful1" csCatId="colorful"/>
      <dgm:spPr/>
      <dgm:t>
        <a:bodyPr/>
        <a:lstStyle/>
        <a:p>
          <a:endParaRPr lang="en-US"/>
        </a:p>
      </dgm:t>
    </dgm:pt>
    <dgm:pt modelId="{C4FC2633-1CEC-4ED1-8166-89AE51A37DFB}">
      <dgm:prSet/>
      <dgm:spPr/>
      <dgm:t>
        <a:bodyPr/>
        <a:lstStyle/>
        <a:p>
          <a:r>
            <a:rPr lang="en-US" dirty="0"/>
            <a:t>The final deliverable is to determine the best way to sell the product.</a:t>
          </a:r>
        </a:p>
      </dgm:t>
    </dgm:pt>
    <dgm:pt modelId="{5A002A18-90FE-4B73-B7ED-1BD252E781E7}" type="parTrans" cxnId="{E9534FD6-3742-4A0F-BEEE-EF6F73B8E99C}">
      <dgm:prSet/>
      <dgm:spPr/>
      <dgm:t>
        <a:bodyPr/>
        <a:lstStyle/>
        <a:p>
          <a:endParaRPr lang="en-US"/>
        </a:p>
      </dgm:t>
    </dgm:pt>
    <dgm:pt modelId="{5749F3F5-0EAA-4088-85B8-1BFFCF1028DB}" type="sibTrans" cxnId="{E9534FD6-3742-4A0F-BEEE-EF6F73B8E99C}">
      <dgm:prSet/>
      <dgm:spPr/>
      <dgm:t>
        <a:bodyPr/>
        <a:lstStyle/>
        <a:p>
          <a:endParaRPr lang="en-US" dirty="0"/>
        </a:p>
      </dgm:t>
    </dgm:pt>
    <dgm:pt modelId="{40604948-BEF8-4A7A-8F8A-D09038F76287}">
      <dgm:prSet/>
      <dgm:spPr/>
      <dgm:t>
        <a:bodyPr/>
        <a:lstStyle/>
        <a:p>
          <a:r>
            <a:rPr lang="en-US" dirty="0"/>
            <a:t>Summary  </a:t>
          </a:r>
        </a:p>
      </dgm:t>
    </dgm:pt>
    <dgm:pt modelId="{020F89CB-C44C-418C-A079-73779781557A}" type="parTrans" cxnId="{E859262F-20E3-4475-9839-28A01B72A363}">
      <dgm:prSet/>
      <dgm:spPr/>
      <dgm:t>
        <a:bodyPr/>
        <a:lstStyle/>
        <a:p>
          <a:endParaRPr lang="en-US"/>
        </a:p>
      </dgm:t>
    </dgm:pt>
    <dgm:pt modelId="{3203A153-A858-4FBB-A383-7D0FF21F8030}" type="sibTrans" cxnId="{E859262F-20E3-4475-9839-28A01B72A363}">
      <dgm:prSet/>
      <dgm:spPr/>
      <dgm:t>
        <a:bodyPr/>
        <a:lstStyle/>
        <a:p>
          <a:endParaRPr lang="en-US" dirty="0"/>
        </a:p>
      </dgm:t>
    </dgm:pt>
    <dgm:pt modelId="{228F8F66-6536-498F-B4CE-C7A88DBDDCDE}">
      <dgm:prSet/>
      <dgm:spPr/>
      <dgm:t>
        <a:bodyPr/>
        <a:lstStyle/>
        <a:p>
          <a:r>
            <a:rPr lang="en-US" dirty="0"/>
            <a:t>The recommendations are to use the knowledge of what has worked for other versions of the Stanley cup and apply it to the new product, and to listen to what consumers are saying about our products and to use that information to determine what the final product should be like. </a:t>
          </a:r>
        </a:p>
      </dgm:t>
    </dgm:pt>
    <dgm:pt modelId="{84D3413D-F8CD-4818-9D1A-3C03BA558AE6}" type="parTrans" cxnId="{32CD580A-77A1-4219-9E1B-6506B7E1FCBD}">
      <dgm:prSet/>
      <dgm:spPr/>
      <dgm:t>
        <a:bodyPr/>
        <a:lstStyle/>
        <a:p>
          <a:endParaRPr lang="en-US"/>
        </a:p>
      </dgm:t>
    </dgm:pt>
    <dgm:pt modelId="{2DE6208D-CF66-4B9A-822F-B77298BC20EF}" type="sibTrans" cxnId="{32CD580A-77A1-4219-9E1B-6506B7E1FCBD}">
      <dgm:prSet/>
      <dgm:spPr/>
      <dgm:t>
        <a:bodyPr/>
        <a:lstStyle/>
        <a:p>
          <a:endParaRPr lang="en-US" dirty="0"/>
        </a:p>
      </dgm:t>
    </dgm:pt>
    <dgm:pt modelId="{C47A2721-3952-47D2-918C-E14158E4DBCF}">
      <dgm:prSet/>
      <dgm:spPr/>
      <dgm:t>
        <a:bodyPr/>
        <a:lstStyle/>
        <a:p>
          <a:r>
            <a:rPr lang="en-US" dirty="0"/>
            <a:t>The format will be a high quality and informative presentation.</a:t>
          </a:r>
        </a:p>
      </dgm:t>
    </dgm:pt>
    <dgm:pt modelId="{2862CBC2-08BF-41A9-AC6D-67FCE29C17D6}" type="parTrans" cxnId="{4726BBC6-A975-4D91-B0C6-325E588FCAF4}">
      <dgm:prSet/>
      <dgm:spPr/>
      <dgm:t>
        <a:bodyPr/>
        <a:lstStyle/>
        <a:p>
          <a:endParaRPr lang="en-US"/>
        </a:p>
      </dgm:t>
    </dgm:pt>
    <dgm:pt modelId="{F5B198E1-AB99-48B5-8CFC-22FAD4AC567E}" type="sibTrans" cxnId="{4726BBC6-A975-4D91-B0C6-325E588FCAF4}">
      <dgm:prSet/>
      <dgm:spPr/>
      <dgm:t>
        <a:bodyPr/>
        <a:lstStyle/>
        <a:p>
          <a:endParaRPr lang="en-US" dirty="0"/>
        </a:p>
      </dgm:t>
    </dgm:pt>
    <dgm:pt modelId="{CC0C5DEF-2A9A-4323-A3ED-8119C4FFD8B3}">
      <dgm:prSet/>
      <dgm:spPr/>
      <dgm:t>
        <a:bodyPr/>
        <a:lstStyle/>
        <a:p>
          <a:r>
            <a:rPr lang="en-US" dirty="0"/>
            <a:t>Actionable insights are that the company could have a difficult time since they are new the baby drinkware market, that the amount of competition the market contains, could make it beneficial for the company to form a partnership with one of the other baby drinkware companies.</a:t>
          </a:r>
        </a:p>
      </dgm:t>
    </dgm:pt>
    <dgm:pt modelId="{5014361D-20F0-4CED-AD0B-DDDB83D7166C}" type="parTrans" cxnId="{288099E9-53B7-4705-94CC-62D068724CE7}">
      <dgm:prSet/>
      <dgm:spPr/>
      <dgm:t>
        <a:bodyPr/>
        <a:lstStyle/>
        <a:p>
          <a:endParaRPr lang="en-US"/>
        </a:p>
      </dgm:t>
    </dgm:pt>
    <dgm:pt modelId="{C77D1C48-A088-4061-807F-F1EA0E809FEC}" type="sibTrans" cxnId="{288099E9-53B7-4705-94CC-62D068724CE7}">
      <dgm:prSet/>
      <dgm:spPr/>
      <dgm:t>
        <a:bodyPr/>
        <a:lstStyle/>
        <a:p>
          <a:endParaRPr lang="en-US"/>
        </a:p>
      </dgm:t>
    </dgm:pt>
    <dgm:pt modelId="{552143AE-A2C1-43E0-B1B1-20E4AC1E9049}" type="pres">
      <dgm:prSet presAssocID="{69A50F44-842A-42BB-BA8C-DFBD11749E30}" presName="Name0" presStyleCnt="0">
        <dgm:presLayoutVars>
          <dgm:dir/>
          <dgm:resizeHandles val="exact"/>
        </dgm:presLayoutVars>
      </dgm:prSet>
      <dgm:spPr/>
    </dgm:pt>
    <dgm:pt modelId="{F1065EC0-A085-4341-9EC4-4DD09E3BA11D}" type="pres">
      <dgm:prSet presAssocID="{C4FC2633-1CEC-4ED1-8166-89AE51A37DFB}" presName="node" presStyleLbl="node1" presStyleIdx="0" presStyleCnt="5">
        <dgm:presLayoutVars>
          <dgm:bulletEnabled val="1"/>
        </dgm:presLayoutVars>
      </dgm:prSet>
      <dgm:spPr/>
    </dgm:pt>
    <dgm:pt modelId="{FEE354E0-6267-4F77-8E2F-F7D24A8F5EE8}" type="pres">
      <dgm:prSet presAssocID="{5749F3F5-0EAA-4088-85B8-1BFFCF1028DB}" presName="sibTrans" presStyleLbl="sibTrans2D1" presStyleIdx="0" presStyleCnt="4"/>
      <dgm:spPr/>
    </dgm:pt>
    <dgm:pt modelId="{36CDB1EF-8238-4589-A369-C219608D08A6}" type="pres">
      <dgm:prSet presAssocID="{5749F3F5-0EAA-4088-85B8-1BFFCF1028DB}" presName="connectorText" presStyleLbl="sibTrans2D1" presStyleIdx="0" presStyleCnt="4"/>
      <dgm:spPr/>
    </dgm:pt>
    <dgm:pt modelId="{3E2DDC79-9DFC-4338-AE51-C5B1987416CC}" type="pres">
      <dgm:prSet presAssocID="{40604948-BEF8-4A7A-8F8A-D09038F76287}" presName="node" presStyleLbl="node1" presStyleIdx="1" presStyleCnt="5">
        <dgm:presLayoutVars>
          <dgm:bulletEnabled val="1"/>
        </dgm:presLayoutVars>
      </dgm:prSet>
      <dgm:spPr/>
    </dgm:pt>
    <dgm:pt modelId="{CF5282AA-6D1E-4365-9B26-2024A893ABCC}" type="pres">
      <dgm:prSet presAssocID="{3203A153-A858-4FBB-A383-7D0FF21F8030}" presName="sibTrans" presStyleLbl="sibTrans2D1" presStyleIdx="1" presStyleCnt="4"/>
      <dgm:spPr/>
    </dgm:pt>
    <dgm:pt modelId="{C609C649-8605-4A5E-B84E-EFF28EEA95F2}" type="pres">
      <dgm:prSet presAssocID="{3203A153-A858-4FBB-A383-7D0FF21F8030}" presName="connectorText" presStyleLbl="sibTrans2D1" presStyleIdx="1" presStyleCnt="4"/>
      <dgm:spPr/>
    </dgm:pt>
    <dgm:pt modelId="{81FB9209-7C83-4C85-BD97-A9AC5787CDB4}" type="pres">
      <dgm:prSet presAssocID="{228F8F66-6536-498F-B4CE-C7A88DBDDCDE}" presName="node" presStyleLbl="node1" presStyleIdx="2" presStyleCnt="5">
        <dgm:presLayoutVars>
          <dgm:bulletEnabled val="1"/>
        </dgm:presLayoutVars>
      </dgm:prSet>
      <dgm:spPr/>
    </dgm:pt>
    <dgm:pt modelId="{4BE33016-A6BF-4940-AAE0-56643F84710B}" type="pres">
      <dgm:prSet presAssocID="{2DE6208D-CF66-4B9A-822F-B77298BC20EF}" presName="sibTrans" presStyleLbl="sibTrans2D1" presStyleIdx="2" presStyleCnt="4"/>
      <dgm:spPr/>
    </dgm:pt>
    <dgm:pt modelId="{5B01D5FC-9688-4D73-A1BF-196A5E752097}" type="pres">
      <dgm:prSet presAssocID="{2DE6208D-CF66-4B9A-822F-B77298BC20EF}" presName="connectorText" presStyleLbl="sibTrans2D1" presStyleIdx="2" presStyleCnt="4"/>
      <dgm:spPr/>
    </dgm:pt>
    <dgm:pt modelId="{DFB7D9EF-BA46-42CF-9552-F9096183A4B1}" type="pres">
      <dgm:prSet presAssocID="{C47A2721-3952-47D2-918C-E14158E4DBCF}" presName="node" presStyleLbl="node1" presStyleIdx="3" presStyleCnt="5">
        <dgm:presLayoutVars>
          <dgm:bulletEnabled val="1"/>
        </dgm:presLayoutVars>
      </dgm:prSet>
      <dgm:spPr/>
    </dgm:pt>
    <dgm:pt modelId="{CD60C5DA-3BBB-4428-9FB8-36517A330E2F}" type="pres">
      <dgm:prSet presAssocID="{F5B198E1-AB99-48B5-8CFC-22FAD4AC567E}" presName="sibTrans" presStyleLbl="sibTrans2D1" presStyleIdx="3" presStyleCnt="4"/>
      <dgm:spPr/>
    </dgm:pt>
    <dgm:pt modelId="{912DBF3A-CE8B-4C6E-BDB0-2C8F692A1935}" type="pres">
      <dgm:prSet presAssocID="{F5B198E1-AB99-48B5-8CFC-22FAD4AC567E}" presName="connectorText" presStyleLbl="sibTrans2D1" presStyleIdx="3" presStyleCnt="4"/>
      <dgm:spPr/>
    </dgm:pt>
    <dgm:pt modelId="{AD98B7A3-48D8-4D95-BDDA-26489FFFB9DF}" type="pres">
      <dgm:prSet presAssocID="{CC0C5DEF-2A9A-4323-A3ED-8119C4FFD8B3}" presName="node" presStyleLbl="node1" presStyleIdx="4" presStyleCnt="5">
        <dgm:presLayoutVars>
          <dgm:bulletEnabled val="1"/>
        </dgm:presLayoutVars>
      </dgm:prSet>
      <dgm:spPr/>
    </dgm:pt>
  </dgm:ptLst>
  <dgm:cxnLst>
    <dgm:cxn modelId="{1D97E706-F9A5-4BDD-9F09-83C191E73DD8}" type="presOf" srcId="{69A50F44-842A-42BB-BA8C-DFBD11749E30}" destId="{552143AE-A2C1-43E0-B1B1-20E4AC1E9049}" srcOrd="0" destOrd="0" presId="urn:microsoft.com/office/officeart/2005/8/layout/process1"/>
    <dgm:cxn modelId="{32CD580A-77A1-4219-9E1B-6506B7E1FCBD}" srcId="{69A50F44-842A-42BB-BA8C-DFBD11749E30}" destId="{228F8F66-6536-498F-B4CE-C7A88DBDDCDE}" srcOrd="2" destOrd="0" parTransId="{84D3413D-F8CD-4818-9D1A-3C03BA558AE6}" sibTransId="{2DE6208D-CF66-4B9A-822F-B77298BC20EF}"/>
    <dgm:cxn modelId="{1555A916-C4E7-4E24-B381-73154181B654}" type="presOf" srcId="{C4FC2633-1CEC-4ED1-8166-89AE51A37DFB}" destId="{F1065EC0-A085-4341-9EC4-4DD09E3BA11D}" srcOrd="0" destOrd="0" presId="urn:microsoft.com/office/officeart/2005/8/layout/process1"/>
    <dgm:cxn modelId="{399DA124-D84F-4246-A293-ECCB99B4E2EC}" type="presOf" srcId="{CC0C5DEF-2A9A-4323-A3ED-8119C4FFD8B3}" destId="{AD98B7A3-48D8-4D95-BDDA-26489FFFB9DF}" srcOrd="0" destOrd="0" presId="urn:microsoft.com/office/officeart/2005/8/layout/process1"/>
    <dgm:cxn modelId="{E859262F-20E3-4475-9839-28A01B72A363}" srcId="{69A50F44-842A-42BB-BA8C-DFBD11749E30}" destId="{40604948-BEF8-4A7A-8F8A-D09038F76287}" srcOrd="1" destOrd="0" parTransId="{020F89CB-C44C-418C-A079-73779781557A}" sibTransId="{3203A153-A858-4FBB-A383-7D0FF21F8030}"/>
    <dgm:cxn modelId="{405BD138-282E-4135-A316-48873CC6D434}" type="presOf" srcId="{2DE6208D-CF66-4B9A-822F-B77298BC20EF}" destId="{5B01D5FC-9688-4D73-A1BF-196A5E752097}" srcOrd="1" destOrd="0" presId="urn:microsoft.com/office/officeart/2005/8/layout/process1"/>
    <dgm:cxn modelId="{0B7CC53C-BC48-4C1A-B9C9-E997DD7286F8}" type="presOf" srcId="{5749F3F5-0EAA-4088-85B8-1BFFCF1028DB}" destId="{FEE354E0-6267-4F77-8E2F-F7D24A8F5EE8}" srcOrd="0" destOrd="0" presId="urn:microsoft.com/office/officeart/2005/8/layout/process1"/>
    <dgm:cxn modelId="{DB6D854C-8D94-4DEF-8DE9-AF590E00BF17}" type="presOf" srcId="{3203A153-A858-4FBB-A383-7D0FF21F8030}" destId="{CF5282AA-6D1E-4365-9B26-2024A893ABCC}" srcOrd="0" destOrd="0" presId="urn:microsoft.com/office/officeart/2005/8/layout/process1"/>
    <dgm:cxn modelId="{FC4A7A82-CDE9-418B-A3BA-E1EFAE4EB9F5}" type="presOf" srcId="{228F8F66-6536-498F-B4CE-C7A88DBDDCDE}" destId="{81FB9209-7C83-4C85-BD97-A9AC5787CDB4}" srcOrd="0" destOrd="0" presId="urn:microsoft.com/office/officeart/2005/8/layout/process1"/>
    <dgm:cxn modelId="{40455596-FB1F-45A1-B87D-00848C7B9491}" type="presOf" srcId="{2DE6208D-CF66-4B9A-822F-B77298BC20EF}" destId="{4BE33016-A6BF-4940-AAE0-56643F84710B}" srcOrd="0" destOrd="0" presId="urn:microsoft.com/office/officeart/2005/8/layout/process1"/>
    <dgm:cxn modelId="{1BB6E3A9-CA3B-4B44-93F3-D47B08416221}" type="presOf" srcId="{3203A153-A858-4FBB-A383-7D0FF21F8030}" destId="{C609C649-8605-4A5E-B84E-EFF28EEA95F2}" srcOrd="1" destOrd="0" presId="urn:microsoft.com/office/officeart/2005/8/layout/process1"/>
    <dgm:cxn modelId="{223340AF-4AF7-4548-9F1E-E96D2417DC91}" type="presOf" srcId="{F5B198E1-AB99-48B5-8CFC-22FAD4AC567E}" destId="{CD60C5DA-3BBB-4428-9FB8-36517A330E2F}" srcOrd="0" destOrd="0" presId="urn:microsoft.com/office/officeart/2005/8/layout/process1"/>
    <dgm:cxn modelId="{4726BBC6-A975-4D91-B0C6-325E588FCAF4}" srcId="{69A50F44-842A-42BB-BA8C-DFBD11749E30}" destId="{C47A2721-3952-47D2-918C-E14158E4DBCF}" srcOrd="3" destOrd="0" parTransId="{2862CBC2-08BF-41A9-AC6D-67FCE29C17D6}" sibTransId="{F5B198E1-AB99-48B5-8CFC-22FAD4AC567E}"/>
    <dgm:cxn modelId="{E9534FD6-3742-4A0F-BEEE-EF6F73B8E99C}" srcId="{69A50F44-842A-42BB-BA8C-DFBD11749E30}" destId="{C4FC2633-1CEC-4ED1-8166-89AE51A37DFB}" srcOrd="0" destOrd="0" parTransId="{5A002A18-90FE-4B73-B7ED-1BD252E781E7}" sibTransId="{5749F3F5-0EAA-4088-85B8-1BFFCF1028DB}"/>
    <dgm:cxn modelId="{DF9E55D6-C3AC-4BCB-B2E4-05865AA1F54B}" type="presOf" srcId="{F5B198E1-AB99-48B5-8CFC-22FAD4AC567E}" destId="{912DBF3A-CE8B-4C6E-BDB0-2C8F692A1935}" srcOrd="1" destOrd="0" presId="urn:microsoft.com/office/officeart/2005/8/layout/process1"/>
    <dgm:cxn modelId="{288099E9-53B7-4705-94CC-62D068724CE7}" srcId="{69A50F44-842A-42BB-BA8C-DFBD11749E30}" destId="{CC0C5DEF-2A9A-4323-A3ED-8119C4FFD8B3}" srcOrd="4" destOrd="0" parTransId="{5014361D-20F0-4CED-AD0B-DDDB83D7166C}" sibTransId="{C77D1C48-A088-4061-807F-F1EA0E809FEC}"/>
    <dgm:cxn modelId="{67C2F3E9-6170-4E85-ACFA-28673CB25594}" type="presOf" srcId="{40604948-BEF8-4A7A-8F8A-D09038F76287}" destId="{3E2DDC79-9DFC-4338-AE51-C5B1987416CC}" srcOrd="0" destOrd="0" presId="urn:microsoft.com/office/officeart/2005/8/layout/process1"/>
    <dgm:cxn modelId="{10B464F3-668F-41A4-9DAA-32A112F2315E}" type="presOf" srcId="{5749F3F5-0EAA-4088-85B8-1BFFCF1028DB}" destId="{36CDB1EF-8238-4589-A369-C219608D08A6}" srcOrd="1" destOrd="0" presId="urn:microsoft.com/office/officeart/2005/8/layout/process1"/>
    <dgm:cxn modelId="{C2A3A9F3-BA5D-4288-A180-1BA4EC75DBBA}" type="presOf" srcId="{C47A2721-3952-47D2-918C-E14158E4DBCF}" destId="{DFB7D9EF-BA46-42CF-9552-F9096183A4B1}" srcOrd="0" destOrd="0" presId="urn:microsoft.com/office/officeart/2005/8/layout/process1"/>
    <dgm:cxn modelId="{ED30C72C-6AFF-4FF4-AF35-71C1342A7F72}" type="presParOf" srcId="{552143AE-A2C1-43E0-B1B1-20E4AC1E9049}" destId="{F1065EC0-A085-4341-9EC4-4DD09E3BA11D}" srcOrd="0" destOrd="0" presId="urn:microsoft.com/office/officeart/2005/8/layout/process1"/>
    <dgm:cxn modelId="{6606375C-E3E1-41AF-AE2B-CFFDF194A02C}" type="presParOf" srcId="{552143AE-A2C1-43E0-B1B1-20E4AC1E9049}" destId="{FEE354E0-6267-4F77-8E2F-F7D24A8F5EE8}" srcOrd="1" destOrd="0" presId="urn:microsoft.com/office/officeart/2005/8/layout/process1"/>
    <dgm:cxn modelId="{17C86EC3-C012-445D-A3EB-9F42FCCCF04B}" type="presParOf" srcId="{FEE354E0-6267-4F77-8E2F-F7D24A8F5EE8}" destId="{36CDB1EF-8238-4589-A369-C219608D08A6}" srcOrd="0" destOrd="0" presId="urn:microsoft.com/office/officeart/2005/8/layout/process1"/>
    <dgm:cxn modelId="{33836A97-673D-49B6-A30F-184B461EDAAE}" type="presParOf" srcId="{552143AE-A2C1-43E0-B1B1-20E4AC1E9049}" destId="{3E2DDC79-9DFC-4338-AE51-C5B1987416CC}" srcOrd="2" destOrd="0" presId="urn:microsoft.com/office/officeart/2005/8/layout/process1"/>
    <dgm:cxn modelId="{7EE25AF3-7C3C-4D9C-B81F-4BAAD1500728}" type="presParOf" srcId="{552143AE-A2C1-43E0-B1B1-20E4AC1E9049}" destId="{CF5282AA-6D1E-4365-9B26-2024A893ABCC}" srcOrd="3" destOrd="0" presId="urn:microsoft.com/office/officeart/2005/8/layout/process1"/>
    <dgm:cxn modelId="{FC059DEA-2687-4434-B8F0-C6EEBB7C0994}" type="presParOf" srcId="{CF5282AA-6D1E-4365-9B26-2024A893ABCC}" destId="{C609C649-8605-4A5E-B84E-EFF28EEA95F2}" srcOrd="0" destOrd="0" presId="urn:microsoft.com/office/officeart/2005/8/layout/process1"/>
    <dgm:cxn modelId="{2CC082DF-4BCA-42A5-8974-899F166458DE}" type="presParOf" srcId="{552143AE-A2C1-43E0-B1B1-20E4AC1E9049}" destId="{81FB9209-7C83-4C85-BD97-A9AC5787CDB4}" srcOrd="4" destOrd="0" presId="urn:microsoft.com/office/officeart/2005/8/layout/process1"/>
    <dgm:cxn modelId="{9A40509A-88A2-49AE-87F4-057B4C3A6F7E}" type="presParOf" srcId="{552143AE-A2C1-43E0-B1B1-20E4AC1E9049}" destId="{4BE33016-A6BF-4940-AAE0-56643F84710B}" srcOrd="5" destOrd="0" presId="urn:microsoft.com/office/officeart/2005/8/layout/process1"/>
    <dgm:cxn modelId="{6838B598-BC1B-412B-BF18-2890213067C8}" type="presParOf" srcId="{4BE33016-A6BF-4940-AAE0-56643F84710B}" destId="{5B01D5FC-9688-4D73-A1BF-196A5E752097}" srcOrd="0" destOrd="0" presId="urn:microsoft.com/office/officeart/2005/8/layout/process1"/>
    <dgm:cxn modelId="{43962F6A-F35D-4EF3-BCDE-C6FB93287737}" type="presParOf" srcId="{552143AE-A2C1-43E0-B1B1-20E4AC1E9049}" destId="{DFB7D9EF-BA46-42CF-9552-F9096183A4B1}" srcOrd="6" destOrd="0" presId="urn:microsoft.com/office/officeart/2005/8/layout/process1"/>
    <dgm:cxn modelId="{B915ACFE-EC02-4224-B314-56E951743FF7}" type="presParOf" srcId="{552143AE-A2C1-43E0-B1B1-20E4AC1E9049}" destId="{CD60C5DA-3BBB-4428-9FB8-36517A330E2F}" srcOrd="7" destOrd="0" presId="urn:microsoft.com/office/officeart/2005/8/layout/process1"/>
    <dgm:cxn modelId="{D693068C-6971-4751-AC2F-2AB32C5E696D}" type="presParOf" srcId="{CD60C5DA-3BBB-4428-9FB8-36517A330E2F}" destId="{912DBF3A-CE8B-4C6E-BDB0-2C8F692A1935}" srcOrd="0" destOrd="0" presId="urn:microsoft.com/office/officeart/2005/8/layout/process1"/>
    <dgm:cxn modelId="{935F1D37-8662-403F-AB1C-FACBC93DBEA2}" type="presParOf" srcId="{552143AE-A2C1-43E0-B1B1-20E4AC1E9049}" destId="{AD98B7A3-48D8-4D95-BDDA-26489FFFB9DF}"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56001B6-9F8B-4269-90BA-4D170A9FE8E0}"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53ED8A6-160B-4325-877F-27CF7593E404}">
      <dgm:prSet/>
      <dgm:spPr/>
      <dgm:t>
        <a:bodyPr/>
        <a:lstStyle/>
        <a:p>
          <a:r>
            <a:rPr lang="en-US" dirty="0">
              <a:hlinkClick xmlns:r="http://schemas.openxmlformats.org/officeDocument/2006/relationships" r:id="rId1"/>
            </a:rPr>
            <a:t>https://www.nbcnews.com/select/shopping/stanley-cup-quencher-review-ncna1302852</a:t>
          </a:r>
          <a:endParaRPr lang="en-US" dirty="0"/>
        </a:p>
      </dgm:t>
    </dgm:pt>
    <dgm:pt modelId="{B377E4CD-3AC4-41CC-90E7-4574CD25FF8D}" type="parTrans" cxnId="{6AC048EA-0376-406C-AFD5-040E2161C4CA}">
      <dgm:prSet/>
      <dgm:spPr/>
      <dgm:t>
        <a:bodyPr/>
        <a:lstStyle/>
        <a:p>
          <a:endParaRPr lang="en-US"/>
        </a:p>
      </dgm:t>
    </dgm:pt>
    <dgm:pt modelId="{153FCEC0-4ADA-4ED9-AD2D-3E8B4D1698BB}" type="sibTrans" cxnId="{6AC048EA-0376-406C-AFD5-040E2161C4CA}">
      <dgm:prSet/>
      <dgm:spPr/>
      <dgm:t>
        <a:bodyPr/>
        <a:lstStyle/>
        <a:p>
          <a:endParaRPr lang="en-US"/>
        </a:p>
      </dgm:t>
    </dgm:pt>
    <dgm:pt modelId="{C54DF9FD-2D73-4610-95E4-56669AA14006}">
      <dgm:prSet/>
      <dgm:spPr/>
      <dgm:t>
        <a:bodyPr/>
        <a:lstStyle/>
        <a:p>
          <a:r>
            <a:rPr lang="en-US" dirty="0">
              <a:hlinkClick xmlns:r="http://schemas.openxmlformats.org/officeDocument/2006/relationships" r:id="rId2"/>
            </a:rPr>
            <a:t>https://www.amazon.com/Stanley-FlowState-Stainless-Insulated-Eucalyptus/product-reviews/B0BQZBFGZN</a:t>
          </a:r>
          <a:r>
            <a:rPr lang="en-US" dirty="0"/>
            <a:t> </a:t>
          </a:r>
        </a:p>
      </dgm:t>
    </dgm:pt>
    <dgm:pt modelId="{6A1EBB4E-C5B4-4775-AACE-FB70595E9A3B}" type="parTrans" cxnId="{006301DF-5482-4E73-903E-4C3EC81D9CAE}">
      <dgm:prSet/>
      <dgm:spPr/>
      <dgm:t>
        <a:bodyPr/>
        <a:lstStyle/>
        <a:p>
          <a:endParaRPr lang="en-US"/>
        </a:p>
      </dgm:t>
    </dgm:pt>
    <dgm:pt modelId="{7341600A-120E-4721-9E7F-6E4C538DBE6A}" type="sibTrans" cxnId="{006301DF-5482-4E73-903E-4C3EC81D9CAE}">
      <dgm:prSet/>
      <dgm:spPr/>
      <dgm:t>
        <a:bodyPr/>
        <a:lstStyle/>
        <a:p>
          <a:endParaRPr lang="en-US"/>
        </a:p>
      </dgm:t>
    </dgm:pt>
    <dgm:pt modelId="{ACE92672-3F7F-4EBF-A91C-7ED45C112F1D}">
      <dgm:prSet/>
      <dgm:spPr/>
      <dgm:t>
        <a:bodyPr/>
        <a:lstStyle/>
        <a:p>
          <a:r>
            <a:rPr lang="en-US" dirty="0">
              <a:hlinkClick xmlns:r="http://schemas.openxmlformats.org/officeDocument/2006/relationships" r:id="rId3"/>
            </a:rPr>
            <a:t>https://feedcheck.co/blog/how-stanley-cup-became-a-1-star-rated-product-after-going-viral/</a:t>
          </a:r>
          <a:r>
            <a:rPr lang="en-US" dirty="0"/>
            <a:t> </a:t>
          </a:r>
        </a:p>
      </dgm:t>
    </dgm:pt>
    <dgm:pt modelId="{C3469C29-1B13-4941-A057-61EB5696ADA5}" type="parTrans" cxnId="{36270119-5577-42A1-A531-3A22E4EA0C25}">
      <dgm:prSet/>
      <dgm:spPr/>
      <dgm:t>
        <a:bodyPr/>
        <a:lstStyle/>
        <a:p>
          <a:endParaRPr lang="en-US"/>
        </a:p>
      </dgm:t>
    </dgm:pt>
    <dgm:pt modelId="{39046CF6-6068-4BE9-85AC-C09E8B52D086}" type="sibTrans" cxnId="{36270119-5577-42A1-A531-3A22E4EA0C25}">
      <dgm:prSet/>
      <dgm:spPr/>
      <dgm:t>
        <a:bodyPr/>
        <a:lstStyle/>
        <a:p>
          <a:endParaRPr lang="en-US"/>
        </a:p>
      </dgm:t>
    </dgm:pt>
    <dgm:pt modelId="{CCA58E4D-0A6D-4BDB-8FFC-A7E36D613220}">
      <dgm:prSet/>
      <dgm:spPr/>
      <dgm:t>
        <a:bodyPr/>
        <a:lstStyle/>
        <a:p>
          <a:r>
            <a:rPr lang="en-US" dirty="0">
              <a:hlinkClick xmlns:r="http://schemas.openxmlformats.org/officeDocument/2006/relationships" r:id="rId4"/>
            </a:rPr>
            <a:t>https://ayanalage.com/are-stanley-tumblers-worth-it/</a:t>
          </a:r>
          <a:r>
            <a:rPr lang="en-US" dirty="0"/>
            <a:t> </a:t>
          </a:r>
        </a:p>
      </dgm:t>
    </dgm:pt>
    <dgm:pt modelId="{FAD6D2D2-A3AE-4D45-946F-7AED1002AA8A}" type="parTrans" cxnId="{4008BB9D-3516-4A36-9DB4-D7A0D4E574E2}">
      <dgm:prSet/>
      <dgm:spPr/>
      <dgm:t>
        <a:bodyPr/>
        <a:lstStyle/>
        <a:p>
          <a:endParaRPr lang="en-US"/>
        </a:p>
      </dgm:t>
    </dgm:pt>
    <dgm:pt modelId="{7AE2848A-E0B4-4306-BAA4-9AEC39708DF3}" type="sibTrans" cxnId="{4008BB9D-3516-4A36-9DB4-D7A0D4E574E2}">
      <dgm:prSet/>
      <dgm:spPr/>
      <dgm:t>
        <a:bodyPr/>
        <a:lstStyle/>
        <a:p>
          <a:endParaRPr lang="en-US"/>
        </a:p>
      </dgm:t>
    </dgm:pt>
    <dgm:pt modelId="{B6637D05-B16E-42EB-8889-C9E4149690A9}">
      <dgm:prSet/>
      <dgm:spPr/>
      <dgm:t>
        <a:bodyPr/>
        <a:lstStyle/>
        <a:p>
          <a:r>
            <a:rPr lang="en-US" dirty="0">
              <a:hlinkClick xmlns:r="http://schemas.openxmlformats.org/officeDocument/2006/relationships" r:id="rId5"/>
            </a:rPr>
            <a:t>https://www.youtube.com/watch?v=D3J1NQGAHHw</a:t>
          </a:r>
          <a:r>
            <a:rPr lang="en-US" dirty="0"/>
            <a:t> </a:t>
          </a:r>
        </a:p>
      </dgm:t>
    </dgm:pt>
    <dgm:pt modelId="{5132F0E7-74E9-430E-BB3B-F8C2E4748B32}" type="parTrans" cxnId="{A2013100-0B0C-42AB-98E5-F978A372B5DB}">
      <dgm:prSet/>
      <dgm:spPr/>
      <dgm:t>
        <a:bodyPr/>
        <a:lstStyle/>
        <a:p>
          <a:endParaRPr lang="en-US"/>
        </a:p>
      </dgm:t>
    </dgm:pt>
    <dgm:pt modelId="{E53CAD09-6391-477F-A79C-02A073AA505A}" type="sibTrans" cxnId="{A2013100-0B0C-42AB-98E5-F978A372B5DB}">
      <dgm:prSet/>
      <dgm:spPr/>
      <dgm:t>
        <a:bodyPr/>
        <a:lstStyle/>
        <a:p>
          <a:endParaRPr lang="en-US"/>
        </a:p>
      </dgm:t>
    </dgm:pt>
    <dgm:pt modelId="{276549A6-0CCE-41CA-932F-4FA127EC7BBD}">
      <dgm:prSet/>
      <dgm:spPr/>
      <dgm:t>
        <a:bodyPr/>
        <a:lstStyle/>
        <a:p>
          <a:r>
            <a:rPr lang="en-US" dirty="0">
              <a:hlinkClick xmlns:r="http://schemas.openxmlformats.org/officeDocument/2006/relationships" r:id="rId6"/>
            </a:rPr>
            <a:t>https://www.youtube.com/watch?v=xHewWZdy1WQ</a:t>
          </a:r>
          <a:endParaRPr lang="en-US" dirty="0"/>
        </a:p>
        <a:p>
          <a:r>
            <a:rPr lang="en-US" dirty="0">
              <a:hlinkClick xmlns:r="http://schemas.openxmlformats.org/officeDocument/2006/relationships" r:id="rId7"/>
            </a:rPr>
            <a:t>https://reviewed.usatoday.com/parenting/best-right-now/the-best-sippy-cups-and-transition-cups</a:t>
          </a:r>
          <a:r>
            <a:rPr lang="en-US" dirty="0"/>
            <a:t>  </a:t>
          </a:r>
        </a:p>
      </dgm:t>
    </dgm:pt>
    <dgm:pt modelId="{62DE24B2-0F4E-41E4-94D7-F1983270992D}" type="parTrans" cxnId="{795189EB-550E-498D-9B68-AADE30B8A4FD}">
      <dgm:prSet/>
      <dgm:spPr/>
      <dgm:t>
        <a:bodyPr/>
        <a:lstStyle/>
        <a:p>
          <a:endParaRPr lang="en-US"/>
        </a:p>
      </dgm:t>
    </dgm:pt>
    <dgm:pt modelId="{91FB35BB-0CE8-488D-BFCA-B72D10E76455}" type="sibTrans" cxnId="{795189EB-550E-498D-9B68-AADE30B8A4FD}">
      <dgm:prSet/>
      <dgm:spPr/>
      <dgm:t>
        <a:bodyPr/>
        <a:lstStyle/>
        <a:p>
          <a:endParaRPr lang="en-US"/>
        </a:p>
      </dgm:t>
    </dgm:pt>
    <dgm:pt modelId="{6D66EE44-7D1F-4B9D-9FE4-47FAC65CA30C}" type="pres">
      <dgm:prSet presAssocID="{056001B6-9F8B-4269-90BA-4D170A9FE8E0}" presName="vert0" presStyleCnt="0">
        <dgm:presLayoutVars>
          <dgm:dir/>
          <dgm:animOne val="branch"/>
          <dgm:animLvl val="lvl"/>
        </dgm:presLayoutVars>
      </dgm:prSet>
      <dgm:spPr/>
    </dgm:pt>
    <dgm:pt modelId="{06A5F292-3052-4C5B-9360-35CD68F0CB38}" type="pres">
      <dgm:prSet presAssocID="{553ED8A6-160B-4325-877F-27CF7593E404}" presName="thickLine" presStyleLbl="alignNode1" presStyleIdx="0" presStyleCnt="6"/>
      <dgm:spPr/>
    </dgm:pt>
    <dgm:pt modelId="{B4C3ECC9-7FB9-498D-81FC-E455165ED9A3}" type="pres">
      <dgm:prSet presAssocID="{553ED8A6-160B-4325-877F-27CF7593E404}" presName="horz1" presStyleCnt="0"/>
      <dgm:spPr/>
    </dgm:pt>
    <dgm:pt modelId="{06963B82-DCF5-4F55-9105-489A08AF541A}" type="pres">
      <dgm:prSet presAssocID="{553ED8A6-160B-4325-877F-27CF7593E404}" presName="tx1" presStyleLbl="revTx" presStyleIdx="0" presStyleCnt="6"/>
      <dgm:spPr/>
    </dgm:pt>
    <dgm:pt modelId="{CE3D9FE4-5868-4279-A951-B16198041DFC}" type="pres">
      <dgm:prSet presAssocID="{553ED8A6-160B-4325-877F-27CF7593E404}" presName="vert1" presStyleCnt="0"/>
      <dgm:spPr/>
    </dgm:pt>
    <dgm:pt modelId="{541351D0-5293-4F9C-A6D0-2FA753F604B0}" type="pres">
      <dgm:prSet presAssocID="{C54DF9FD-2D73-4610-95E4-56669AA14006}" presName="thickLine" presStyleLbl="alignNode1" presStyleIdx="1" presStyleCnt="6"/>
      <dgm:spPr/>
    </dgm:pt>
    <dgm:pt modelId="{1D3ED58C-CCE1-4B6D-AA7D-073FC2F1C7CB}" type="pres">
      <dgm:prSet presAssocID="{C54DF9FD-2D73-4610-95E4-56669AA14006}" presName="horz1" presStyleCnt="0"/>
      <dgm:spPr/>
    </dgm:pt>
    <dgm:pt modelId="{3540929C-C128-4A9C-8676-5D2B1448D173}" type="pres">
      <dgm:prSet presAssocID="{C54DF9FD-2D73-4610-95E4-56669AA14006}" presName="tx1" presStyleLbl="revTx" presStyleIdx="1" presStyleCnt="6"/>
      <dgm:spPr/>
    </dgm:pt>
    <dgm:pt modelId="{8393E561-9298-49DA-B6FA-DA8D8DA36332}" type="pres">
      <dgm:prSet presAssocID="{C54DF9FD-2D73-4610-95E4-56669AA14006}" presName="vert1" presStyleCnt="0"/>
      <dgm:spPr/>
    </dgm:pt>
    <dgm:pt modelId="{9A507D02-D04E-43C3-BD96-6FC43D7FEB8E}" type="pres">
      <dgm:prSet presAssocID="{ACE92672-3F7F-4EBF-A91C-7ED45C112F1D}" presName="thickLine" presStyleLbl="alignNode1" presStyleIdx="2" presStyleCnt="6"/>
      <dgm:spPr/>
    </dgm:pt>
    <dgm:pt modelId="{BF3DEA25-2010-45C2-BC2C-CCA251761031}" type="pres">
      <dgm:prSet presAssocID="{ACE92672-3F7F-4EBF-A91C-7ED45C112F1D}" presName="horz1" presStyleCnt="0"/>
      <dgm:spPr/>
    </dgm:pt>
    <dgm:pt modelId="{48040B07-04CB-4C38-BE8E-4E8736F4819A}" type="pres">
      <dgm:prSet presAssocID="{ACE92672-3F7F-4EBF-A91C-7ED45C112F1D}" presName="tx1" presStyleLbl="revTx" presStyleIdx="2" presStyleCnt="6"/>
      <dgm:spPr/>
    </dgm:pt>
    <dgm:pt modelId="{D84CDC5A-49C6-468F-BF14-CA9DBCB992A0}" type="pres">
      <dgm:prSet presAssocID="{ACE92672-3F7F-4EBF-A91C-7ED45C112F1D}" presName="vert1" presStyleCnt="0"/>
      <dgm:spPr/>
    </dgm:pt>
    <dgm:pt modelId="{CDEE0ECF-5A35-45DE-9FB0-4E09378ED679}" type="pres">
      <dgm:prSet presAssocID="{CCA58E4D-0A6D-4BDB-8FFC-A7E36D613220}" presName="thickLine" presStyleLbl="alignNode1" presStyleIdx="3" presStyleCnt="6"/>
      <dgm:spPr/>
    </dgm:pt>
    <dgm:pt modelId="{3458DCF5-F7F9-4B8E-9759-CA2C72279CFB}" type="pres">
      <dgm:prSet presAssocID="{CCA58E4D-0A6D-4BDB-8FFC-A7E36D613220}" presName="horz1" presStyleCnt="0"/>
      <dgm:spPr/>
    </dgm:pt>
    <dgm:pt modelId="{60311576-5166-487D-A1DF-B3603F97FB0D}" type="pres">
      <dgm:prSet presAssocID="{CCA58E4D-0A6D-4BDB-8FFC-A7E36D613220}" presName="tx1" presStyleLbl="revTx" presStyleIdx="3" presStyleCnt="6"/>
      <dgm:spPr/>
    </dgm:pt>
    <dgm:pt modelId="{ACF7D00C-BA73-4971-A6F5-7D2BDE6F7DB5}" type="pres">
      <dgm:prSet presAssocID="{CCA58E4D-0A6D-4BDB-8FFC-A7E36D613220}" presName="vert1" presStyleCnt="0"/>
      <dgm:spPr/>
    </dgm:pt>
    <dgm:pt modelId="{E57EA518-1BFB-4EF5-B90D-C62E84A68325}" type="pres">
      <dgm:prSet presAssocID="{B6637D05-B16E-42EB-8889-C9E4149690A9}" presName="thickLine" presStyleLbl="alignNode1" presStyleIdx="4" presStyleCnt="6"/>
      <dgm:spPr/>
    </dgm:pt>
    <dgm:pt modelId="{2B237F15-7178-4DE8-B774-FB26CA619EF5}" type="pres">
      <dgm:prSet presAssocID="{B6637D05-B16E-42EB-8889-C9E4149690A9}" presName="horz1" presStyleCnt="0"/>
      <dgm:spPr/>
    </dgm:pt>
    <dgm:pt modelId="{1C61AE42-72EA-4A23-9C6F-5945E8180421}" type="pres">
      <dgm:prSet presAssocID="{B6637D05-B16E-42EB-8889-C9E4149690A9}" presName="tx1" presStyleLbl="revTx" presStyleIdx="4" presStyleCnt="6"/>
      <dgm:spPr/>
    </dgm:pt>
    <dgm:pt modelId="{7F94AC6C-1202-49CE-8F05-7E749CF77E5E}" type="pres">
      <dgm:prSet presAssocID="{B6637D05-B16E-42EB-8889-C9E4149690A9}" presName="vert1" presStyleCnt="0"/>
      <dgm:spPr/>
    </dgm:pt>
    <dgm:pt modelId="{486479D7-D27F-438B-A369-C28DEA284D53}" type="pres">
      <dgm:prSet presAssocID="{276549A6-0CCE-41CA-932F-4FA127EC7BBD}" presName="thickLine" presStyleLbl="alignNode1" presStyleIdx="5" presStyleCnt="6"/>
      <dgm:spPr/>
    </dgm:pt>
    <dgm:pt modelId="{EA5620A3-ACE3-4D64-A0CE-1822877F8084}" type="pres">
      <dgm:prSet presAssocID="{276549A6-0CCE-41CA-932F-4FA127EC7BBD}" presName="horz1" presStyleCnt="0"/>
      <dgm:spPr/>
    </dgm:pt>
    <dgm:pt modelId="{89F4817C-D93B-4CCC-97FE-2989897AE845}" type="pres">
      <dgm:prSet presAssocID="{276549A6-0CCE-41CA-932F-4FA127EC7BBD}" presName="tx1" presStyleLbl="revTx" presStyleIdx="5" presStyleCnt="6"/>
      <dgm:spPr/>
    </dgm:pt>
    <dgm:pt modelId="{A31EA113-425C-4DE0-B27E-154408B74CA3}" type="pres">
      <dgm:prSet presAssocID="{276549A6-0CCE-41CA-932F-4FA127EC7BBD}" presName="vert1" presStyleCnt="0"/>
      <dgm:spPr/>
    </dgm:pt>
  </dgm:ptLst>
  <dgm:cxnLst>
    <dgm:cxn modelId="{A2013100-0B0C-42AB-98E5-F978A372B5DB}" srcId="{056001B6-9F8B-4269-90BA-4D170A9FE8E0}" destId="{B6637D05-B16E-42EB-8889-C9E4149690A9}" srcOrd="4" destOrd="0" parTransId="{5132F0E7-74E9-430E-BB3B-F8C2E4748B32}" sibTransId="{E53CAD09-6391-477F-A79C-02A073AA505A}"/>
    <dgm:cxn modelId="{36270119-5577-42A1-A531-3A22E4EA0C25}" srcId="{056001B6-9F8B-4269-90BA-4D170A9FE8E0}" destId="{ACE92672-3F7F-4EBF-A91C-7ED45C112F1D}" srcOrd="2" destOrd="0" parTransId="{C3469C29-1B13-4941-A057-61EB5696ADA5}" sibTransId="{39046CF6-6068-4BE9-85AC-C09E8B52D086}"/>
    <dgm:cxn modelId="{179BF335-147C-4F09-B999-426004C61D3B}" type="presOf" srcId="{ACE92672-3F7F-4EBF-A91C-7ED45C112F1D}" destId="{48040B07-04CB-4C38-BE8E-4E8736F4819A}" srcOrd="0" destOrd="0" presId="urn:microsoft.com/office/officeart/2008/layout/LinedList"/>
    <dgm:cxn modelId="{39CFCC5C-F9B5-4BE1-AD0C-C4BE77135094}" type="presOf" srcId="{276549A6-0CCE-41CA-932F-4FA127EC7BBD}" destId="{89F4817C-D93B-4CCC-97FE-2989897AE845}" srcOrd="0" destOrd="0" presId="urn:microsoft.com/office/officeart/2008/layout/LinedList"/>
    <dgm:cxn modelId="{4008BB9D-3516-4A36-9DB4-D7A0D4E574E2}" srcId="{056001B6-9F8B-4269-90BA-4D170A9FE8E0}" destId="{CCA58E4D-0A6D-4BDB-8FFC-A7E36D613220}" srcOrd="3" destOrd="0" parTransId="{FAD6D2D2-A3AE-4D45-946F-7AED1002AA8A}" sibTransId="{7AE2848A-E0B4-4306-BAA4-9AEC39708DF3}"/>
    <dgm:cxn modelId="{01C948A7-8362-4A5B-8231-D6B368A33C1E}" type="presOf" srcId="{056001B6-9F8B-4269-90BA-4D170A9FE8E0}" destId="{6D66EE44-7D1F-4B9D-9FE4-47FAC65CA30C}" srcOrd="0" destOrd="0" presId="urn:microsoft.com/office/officeart/2008/layout/LinedList"/>
    <dgm:cxn modelId="{ADAD86C7-C274-4EB6-9451-975837BD28E1}" type="presOf" srcId="{B6637D05-B16E-42EB-8889-C9E4149690A9}" destId="{1C61AE42-72EA-4A23-9C6F-5945E8180421}" srcOrd="0" destOrd="0" presId="urn:microsoft.com/office/officeart/2008/layout/LinedList"/>
    <dgm:cxn modelId="{CB030CCC-3214-438B-9BEC-57258B930364}" type="presOf" srcId="{C54DF9FD-2D73-4610-95E4-56669AA14006}" destId="{3540929C-C128-4A9C-8676-5D2B1448D173}" srcOrd="0" destOrd="0" presId="urn:microsoft.com/office/officeart/2008/layout/LinedList"/>
    <dgm:cxn modelId="{006301DF-5482-4E73-903E-4C3EC81D9CAE}" srcId="{056001B6-9F8B-4269-90BA-4D170A9FE8E0}" destId="{C54DF9FD-2D73-4610-95E4-56669AA14006}" srcOrd="1" destOrd="0" parTransId="{6A1EBB4E-C5B4-4775-AACE-FB70595E9A3B}" sibTransId="{7341600A-120E-4721-9E7F-6E4C538DBE6A}"/>
    <dgm:cxn modelId="{6AC048EA-0376-406C-AFD5-040E2161C4CA}" srcId="{056001B6-9F8B-4269-90BA-4D170A9FE8E0}" destId="{553ED8A6-160B-4325-877F-27CF7593E404}" srcOrd="0" destOrd="0" parTransId="{B377E4CD-3AC4-41CC-90E7-4574CD25FF8D}" sibTransId="{153FCEC0-4ADA-4ED9-AD2D-3E8B4D1698BB}"/>
    <dgm:cxn modelId="{795189EB-550E-498D-9B68-AADE30B8A4FD}" srcId="{056001B6-9F8B-4269-90BA-4D170A9FE8E0}" destId="{276549A6-0CCE-41CA-932F-4FA127EC7BBD}" srcOrd="5" destOrd="0" parTransId="{62DE24B2-0F4E-41E4-94D7-F1983270992D}" sibTransId="{91FB35BB-0CE8-488D-BFCA-B72D10E76455}"/>
    <dgm:cxn modelId="{D14D21EC-93CE-42B6-B2F6-F1F0300868CF}" type="presOf" srcId="{553ED8A6-160B-4325-877F-27CF7593E404}" destId="{06963B82-DCF5-4F55-9105-489A08AF541A}" srcOrd="0" destOrd="0" presId="urn:microsoft.com/office/officeart/2008/layout/LinedList"/>
    <dgm:cxn modelId="{AF68D2F9-CC2B-489F-8738-4449ADCE841A}" type="presOf" srcId="{CCA58E4D-0A6D-4BDB-8FFC-A7E36D613220}" destId="{60311576-5166-487D-A1DF-B3603F97FB0D}" srcOrd="0" destOrd="0" presId="urn:microsoft.com/office/officeart/2008/layout/LinedList"/>
    <dgm:cxn modelId="{1DA666FB-A0E8-4139-9E3B-85241522AA3D}" type="presParOf" srcId="{6D66EE44-7D1F-4B9D-9FE4-47FAC65CA30C}" destId="{06A5F292-3052-4C5B-9360-35CD68F0CB38}" srcOrd="0" destOrd="0" presId="urn:microsoft.com/office/officeart/2008/layout/LinedList"/>
    <dgm:cxn modelId="{5DA51E47-81BD-4580-B0DB-BB58C115A83F}" type="presParOf" srcId="{6D66EE44-7D1F-4B9D-9FE4-47FAC65CA30C}" destId="{B4C3ECC9-7FB9-498D-81FC-E455165ED9A3}" srcOrd="1" destOrd="0" presId="urn:microsoft.com/office/officeart/2008/layout/LinedList"/>
    <dgm:cxn modelId="{754E777B-37A8-4F39-93C0-205C5563F970}" type="presParOf" srcId="{B4C3ECC9-7FB9-498D-81FC-E455165ED9A3}" destId="{06963B82-DCF5-4F55-9105-489A08AF541A}" srcOrd="0" destOrd="0" presId="urn:microsoft.com/office/officeart/2008/layout/LinedList"/>
    <dgm:cxn modelId="{8FCCD71F-7E67-4E16-8FD0-E5F984519F0B}" type="presParOf" srcId="{B4C3ECC9-7FB9-498D-81FC-E455165ED9A3}" destId="{CE3D9FE4-5868-4279-A951-B16198041DFC}" srcOrd="1" destOrd="0" presId="urn:microsoft.com/office/officeart/2008/layout/LinedList"/>
    <dgm:cxn modelId="{EAA6E78A-EB44-4B2B-985C-FAE615CA73CF}" type="presParOf" srcId="{6D66EE44-7D1F-4B9D-9FE4-47FAC65CA30C}" destId="{541351D0-5293-4F9C-A6D0-2FA753F604B0}" srcOrd="2" destOrd="0" presId="urn:microsoft.com/office/officeart/2008/layout/LinedList"/>
    <dgm:cxn modelId="{3F2FFD84-65D9-4EB0-A99F-670D5B7D709F}" type="presParOf" srcId="{6D66EE44-7D1F-4B9D-9FE4-47FAC65CA30C}" destId="{1D3ED58C-CCE1-4B6D-AA7D-073FC2F1C7CB}" srcOrd="3" destOrd="0" presId="urn:microsoft.com/office/officeart/2008/layout/LinedList"/>
    <dgm:cxn modelId="{25A5008E-BC2C-43D8-A279-1C70456FAC92}" type="presParOf" srcId="{1D3ED58C-CCE1-4B6D-AA7D-073FC2F1C7CB}" destId="{3540929C-C128-4A9C-8676-5D2B1448D173}" srcOrd="0" destOrd="0" presId="urn:microsoft.com/office/officeart/2008/layout/LinedList"/>
    <dgm:cxn modelId="{3633444E-382B-49C0-8D1B-B04DE0990799}" type="presParOf" srcId="{1D3ED58C-CCE1-4B6D-AA7D-073FC2F1C7CB}" destId="{8393E561-9298-49DA-B6FA-DA8D8DA36332}" srcOrd="1" destOrd="0" presId="urn:microsoft.com/office/officeart/2008/layout/LinedList"/>
    <dgm:cxn modelId="{68E719EF-4499-47BD-BC71-803F4E2570FF}" type="presParOf" srcId="{6D66EE44-7D1F-4B9D-9FE4-47FAC65CA30C}" destId="{9A507D02-D04E-43C3-BD96-6FC43D7FEB8E}" srcOrd="4" destOrd="0" presId="urn:microsoft.com/office/officeart/2008/layout/LinedList"/>
    <dgm:cxn modelId="{F2A7F5CC-D22F-450A-B5F5-C731322BA0EC}" type="presParOf" srcId="{6D66EE44-7D1F-4B9D-9FE4-47FAC65CA30C}" destId="{BF3DEA25-2010-45C2-BC2C-CCA251761031}" srcOrd="5" destOrd="0" presId="urn:microsoft.com/office/officeart/2008/layout/LinedList"/>
    <dgm:cxn modelId="{F199612E-7038-4FDB-9BDE-42E25F917274}" type="presParOf" srcId="{BF3DEA25-2010-45C2-BC2C-CCA251761031}" destId="{48040B07-04CB-4C38-BE8E-4E8736F4819A}" srcOrd="0" destOrd="0" presId="urn:microsoft.com/office/officeart/2008/layout/LinedList"/>
    <dgm:cxn modelId="{27432CFE-020F-4F0D-84F7-32EB8E0B512B}" type="presParOf" srcId="{BF3DEA25-2010-45C2-BC2C-CCA251761031}" destId="{D84CDC5A-49C6-468F-BF14-CA9DBCB992A0}" srcOrd="1" destOrd="0" presId="urn:microsoft.com/office/officeart/2008/layout/LinedList"/>
    <dgm:cxn modelId="{176149EC-50A2-4593-A911-098C982ACF27}" type="presParOf" srcId="{6D66EE44-7D1F-4B9D-9FE4-47FAC65CA30C}" destId="{CDEE0ECF-5A35-45DE-9FB0-4E09378ED679}" srcOrd="6" destOrd="0" presId="urn:microsoft.com/office/officeart/2008/layout/LinedList"/>
    <dgm:cxn modelId="{AB165BDD-6014-46F3-BF59-CCD113346D04}" type="presParOf" srcId="{6D66EE44-7D1F-4B9D-9FE4-47FAC65CA30C}" destId="{3458DCF5-F7F9-4B8E-9759-CA2C72279CFB}" srcOrd="7" destOrd="0" presId="urn:microsoft.com/office/officeart/2008/layout/LinedList"/>
    <dgm:cxn modelId="{9D2C9A92-AF3F-47D6-838E-12A4391A5653}" type="presParOf" srcId="{3458DCF5-F7F9-4B8E-9759-CA2C72279CFB}" destId="{60311576-5166-487D-A1DF-B3603F97FB0D}" srcOrd="0" destOrd="0" presId="urn:microsoft.com/office/officeart/2008/layout/LinedList"/>
    <dgm:cxn modelId="{9AEB9A6E-FFD2-4994-B0E7-CDCE0065E809}" type="presParOf" srcId="{3458DCF5-F7F9-4B8E-9759-CA2C72279CFB}" destId="{ACF7D00C-BA73-4971-A6F5-7D2BDE6F7DB5}" srcOrd="1" destOrd="0" presId="urn:microsoft.com/office/officeart/2008/layout/LinedList"/>
    <dgm:cxn modelId="{426991AC-5E6E-48E9-B622-D7C065D602C4}" type="presParOf" srcId="{6D66EE44-7D1F-4B9D-9FE4-47FAC65CA30C}" destId="{E57EA518-1BFB-4EF5-B90D-C62E84A68325}" srcOrd="8" destOrd="0" presId="urn:microsoft.com/office/officeart/2008/layout/LinedList"/>
    <dgm:cxn modelId="{A02F0D44-707E-491B-9561-55430890853E}" type="presParOf" srcId="{6D66EE44-7D1F-4B9D-9FE4-47FAC65CA30C}" destId="{2B237F15-7178-4DE8-B774-FB26CA619EF5}" srcOrd="9" destOrd="0" presId="urn:microsoft.com/office/officeart/2008/layout/LinedList"/>
    <dgm:cxn modelId="{0DFA3F4C-4E7A-4257-BB09-765C4FF2E6B5}" type="presParOf" srcId="{2B237F15-7178-4DE8-B774-FB26CA619EF5}" destId="{1C61AE42-72EA-4A23-9C6F-5945E8180421}" srcOrd="0" destOrd="0" presId="urn:microsoft.com/office/officeart/2008/layout/LinedList"/>
    <dgm:cxn modelId="{2DD4DDB0-1CCD-47C2-8D85-1EC04B9371AF}" type="presParOf" srcId="{2B237F15-7178-4DE8-B774-FB26CA619EF5}" destId="{7F94AC6C-1202-49CE-8F05-7E749CF77E5E}" srcOrd="1" destOrd="0" presId="urn:microsoft.com/office/officeart/2008/layout/LinedList"/>
    <dgm:cxn modelId="{A2F9AAA4-9A0C-4E4F-B7F7-4744E15A648D}" type="presParOf" srcId="{6D66EE44-7D1F-4B9D-9FE4-47FAC65CA30C}" destId="{486479D7-D27F-438B-A369-C28DEA284D53}" srcOrd="10" destOrd="0" presId="urn:microsoft.com/office/officeart/2008/layout/LinedList"/>
    <dgm:cxn modelId="{E1BD78F7-7016-4A84-A777-CA3CBA06DD43}" type="presParOf" srcId="{6D66EE44-7D1F-4B9D-9FE4-47FAC65CA30C}" destId="{EA5620A3-ACE3-4D64-A0CE-1822877F8084}" srcOrd="11" destOrd="0" presId="urn:microsoft.com/office/officeart/2008/layout/LinedList"/>
    <dgm:cxn modelId="{1DDAEA2E-9096-4F5C-BD00-6CDDEEA447D7}" type="presParOf" srcId="{EA5620A3-ACE3-4D64-A0CE-1822877F8084}" destId="{89F4817C-D93B-4CCC-97FE-2989897AE845}" srcOrd="0" destOrd="0" presId="urn:microsoft.com/office/officeart/2008/layout/LinedList"/>
    <dgm:cxn modelId="{9ACD58CA-1558-4FF6-8B1A-B78603C55BF6}" type="presParOf" srcId="{EA5620A3-ACE3-4D64-A0CE-1822877F8084}" destId="{A31EA113-425C-4DE0-B27E-154408B74CA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E3D87F-3EEC-4C0A-8003-1C99BC31FEAB}">
      <dsp:nvSpPr>
        <dsp:cNvPr id="0" name=""/>
        <dsp:cNvSpPr/>
      </dsp:nvSpPr>
      <dsp:spPr>
        <a:xfrm>
          <a:off x="0" y="53828"/>
          <a:ext cx="10515600" cy="1382062"/>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 1913, William Stanley Jr. founded the Stanley brand.</a:t>
          </a:r>
        </a:p>
      </dsp:txBody>
      <dsp:txXfrm>
        <a:off x="67467" y="121295"/>
        <a:ext cx="10380666" cy="1247128"/>
      </dsp:txXfrm>
    </dsp:sp>
    <dsp:sp modelId="{365F0E89-7094-4EC5-B218-02581A56E294}">
      <dsp:nvSpPr>
        <dsp:cNvPr id="0" name=""/>
        <dsp:cNvSpPr/>
      </dsp:nvSpPr>
      <dsp:spPr>
        <a:xfrm>
          <a:off x="0" y="1487730"/>
          <a:ext cx="10515600" cy="1382062"/>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He established the Stanley Insulating company in Great Barrington, Massachusetts.</a:t>
          </a:r>
        </a:p>
      </dsp:txBody>
      <dsp:txXfrm>
        <a:off x="67467" y="1555197"/>
        <a:ext cx="10380666" cy="1247128"/>
      </dsp:txXfrm>
    </dsp:sp>
    <dsp:sp modelId="{D552BFC8-F3C4-48BD-B1E7-9AEA3D4EB5E8}">
      <dsp:nvSpPr>
        <dsp:cNvPr id="0" name=""/>
        <dsp:cNvSpPr/>
      </dsp:nvSpPr>
      <dsp:spPr>
        <a:xfrm>
          <a:off x="0" y="2921633"/>
          <a:ext cx="10515600" cy="1382062"/>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About a 100 years later, the company hired Terence Riley who previously worked as the president of Crocs. </a:t>
          </a:r>
        </a:p>
        <a:p>
          <a:pPr marL="0" lvl="0" indent="0" algn="l" defTabSz="800100">
            <a:lnSpc>
              <a:spcPct val="90000"/>
            </a:lnSpc>
            <a:spcBef>
              <a:spcPct val="0"/>
            </a:spcBef>
            <a:spcAft>
              <a:spcPct val="35000"/>
            </a:spcAft>
            <a:buNone/>
          </a:pPr>
          <a:r>
            <a:rPr lang="en-US" sz="1800" kern="1200" dirty="0"/>
            <a:t>Between 2020 and 2021, The Stanley Company saw a 275% increase in sales increase due to their Quenchers.</a:t>
          </a:r>
        </a:p>
      </dsp:txBody>
      <dsp:txXfrm>
        <a:off x="67467" y="2989100"/>
        <a:ext cx="10380666" cy="12471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728629-039E-4275-BD62-147BF71FE745}">
      <dsp:nvSpPr>
        <dsp:cNvPr id="0" name=""/>
        <dsp:cNvSpPr/>
      </dsp:nvSpPr>
      <dsp:spPr>
        <a:xfrm>
          <a:off x="9242" y="1347552"/>
          <a:ext cx="2762398" cy="165743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Our market position is that we offer functional durable, stylish, and functional drinkware.  </a:t>
          </a:r>
        </a:p>
      </dsp:txBody>
      <dsp:txXfrm>
        <a:off x="57787" y="1396097"/>
        <a:ext cx="2665308" cy="1560349"/>
      </dsp:txXfrm>
    </dsp:sp>
    <dsp:sp modelId="{320A7D8B-9EAF-41FE-8C56-6AD7017C0E00}">
      <dsp:nvSpPr>
        <dsp:cNvPr id="0" name=""/>
        <dsp:cNvSpPr/>
      </dsp:nvSpPr>
      <dsp:spPr>
        <a:xfrm>
          <a:off x="3014732" y="1833734"/>
          <a:ext cx="585628" cy="68507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3014732" y="1970749"/>
        <a:ext cx="409940" cy="411044"/>
      </dsp:txXfrm>
    </dsp:sp>
    <dsp:sp modelId="{C2A15B46-B70A-4095-B6A7-CEA152F85566}">
      <dsp:nvSpPr>
        <dsp:cNvPr id="0" name=""/>
        <dsp:cNvSpPr/>
      </dsp:nvSpPr>
      <dsp:spPr>
        <a:xfrm>
          <a:off x="3876600" y="1347552"/>
          <a:ext cx="2762398" cy="1657439"/>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While other brands and companies sell baby cups, we do not.</a:t>
          </a:r>
        </a:p>
      </dsp:txBody>
      <dsp:txXfrm>
        <a:off x="3925145" y="1396097"/>
        <a:ext cx="2665308" cy="1560349"/>
      </dsp:txXfrm>
    </dsp:sp>
    <dsp:sp modelId="{E7C12C10-E6A5-4388-A8F3-F1E103246493}">
      <dsp:nvSpPr>
        <dsp:cNvPr id="0" name=""/>
        <dsp:cNvSpPr/>
      </dsp:nvSpPr>
      <dsp:spPr>
        <a:xfrm>
          <a:off x="6882090" y="1833734"/>
          <a:ext cx="585628" cy="685074"/>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6882090" y="1970749"/>
        <a:ext cx="409940" cy="411044"/>
      </dsp:txXfrm>
    </dsp:sp>
    <dsp:sp modelId="{7159E432-7176-480C-BC2D-BE0BE97D0F42}">
      <dsp:nvSpPr>
        <dsp:cNvPr id="0" name=""/>
        <dsp:cNvSpPr/>
      </dsp:nvSpPr>
      <dsp:spPr>
        <a:xfrm>
          <a:off x="7743958" y="1347552"/>
          <a:ext cx="2762398" cy="1657439"/>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Relevant industry trends include the Stanley Cup being a social status symbol, web search interest, sustainable drinkware, and revenue growth.</a:t>
          </a:r>
        </a:p>
      </dsp:txBody>
      <dsp:txXfrm>
        <a:off x="7792503" y="1396097"/>
        <a:ext cx="2665308" cy="15603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E345FD-68FF-4ACA-8A60-53D56ED17A83}">
      <dsp:nvSpPr>
        <dsp:cNvPr id="0" name=""/>
        <dsp:cNvSpPr/>
      </dsp:nvSpPr>
      <dsp:spPr>
        <a:xfrm>
          <a:off x="312718" y="645885"/>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9B2897-C38B-4AD6-A3CF-E903E4AB3AFB}">
      <dsp:nvSpPr>
        <dsp:cNvPr id="0" name=""/>
        <dsp:cNvSpPr/>
      </dsp:nvSpPr>
      <dsp:spPr>
        <a:xfrm>
          <a:off x="520667" y="853834"/>
          <a:ext cx="559863" cy="5598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865DCB-C58F-4F7C-B8A2-D896F00BE6BB}">
      <dsp:nvSpPr>
        <dsp:cNvPr id="0" name=""/>
        <dsp:cNvSpPr/>
      </dsp:nvSpPr>
      <dsp:spPr>
        <a:xfrm>
          <a:off x="794" y="1925572"/>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 Eco-Friendliness</a:t>
          </a:r>
        </a:p>
      </dsp:txBody>
      <dsp:txXfrm>
        <a:off x="794" y="1925572"/>
        <a:ext cx="1599609" cy="639843"/>
      </dsp:txXfrm>
    </dsp:sp>
    <dsp:sp modelId="{B322E634-BE5E-4B4F-9794-E250420353A8}">
      <dsp:nvSpPr>
        <dsp:cNvPr id="0" name=""/>
        <dsp:cNvSpPr/>
      </dsp:nvSpPr>
      <dsp:spPr>
        <a:xfrm>
          <a:off x="2192259" y="645885"/>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33C466-0B90-4030-A3C9-A589290AE843}">
      <dsp:nvSpPr>
        <dsp:cNvPr id="0" name=""/>
        <dsp:cNvSpPr/>
      </dsp:nvSpPr>
      <dsp:spPr>
        <a:xfrm>
          <a:off x="2400208" y="853834"/>
          <a:ext cx="559863" cy="5598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3F3D7-5053-4598-B856-5DC1DCDBCB5E}">
      <dsp:nvSpPr>
        <dsp:cNvPr id="0" name=""/>
        <dsp:cNvSpPr/>
      </dsp:nvSpPr>
      <dsp:spPr>
        <a:xfrm>
          <a:off x="1880335" y="1925572"/>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 Innovation and Usability</a:t>
          </a:r>
        </a:p>
      </dsp:txBody>
      <dsp:txXfrm>
        <a:off x="1880335" y="1925572"/>
        <a:ext cx="1599609" cy="639843"/>
      </dsp:txXfrm>
    </dsp:sp>
    <dsp:sp modelId="{08DBBB0B-CA3F-4C61-A012-0C9741B7CC2C}">
      <dsp:nvSpPr>
        <dsp:cNvPr id="0" name=""/>
        <dsp:cNvSpPr/>
      </dsp:nvSpPr>
      <dsp:spPr>
        <a:xfrm>
          <a:off x="4071800" y="645885"/>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BAC9AE-5902-4AF0-AC50-7705CD9173CD}">
      <dsp:nvSpPr>
        <dsp:cNvPr id="0" name=""/>
        <dsp:cNvSpPr/>
      </dsp:nvSpPr>
      <dsp:spPr>
        <a:xfrm>
          <a:off x="4279749" y="853834"/>
          <a:ext cx="559863" cy="5598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290A47-9BE2-42A2-92AA-722BEB950F31}">
      <dsp:nvSpPr>
        <dsp:cNvPr id="0" name=""/>
        <dsp:cNvSpPr/>
      </dsp:nvSpPr>
      <dsp:spPr>
        <a:xfrm>
          <a:off x="3759876" y="1925572"/>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 Premium Products</a:t>
          </a:r>
        </a:p>
      </dsp:txBody>
      <dsp:txXfrm>
        <a:off x="3759876" y="1925572"/>
        <a:ext cx="1599609" cy="639843"/>
      </dsp:txXfrm>
    </dsp:sp>
    <dsp:sp modelId="{45688686-64A9-4740-878B-5C5F7B5D1554}">
      <dsp:nvSpPr>
        <dsp:cNvPr id="0" name=""/>
        <dsp:cNvSpPr/>
      </dsp:nvSpPr>
      <dsp:spPr>
        <a:xfrm>
          <a:off x="5951341" y="645885"/>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EA52C3-A7C0-40DE-BBA3-EEC9317D147F}">
      <dsp:nvSpPr>
        <dsp:cNvPr id="0" name=""/>
        <dsp:cNvSpPr/>
      </dsp:nvSpPr>
      <dsp:spPr>
        <a:xfrm>
          <a:off x="6159290" y="853834"/>
          <a:ext cx="559863" cy="55986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E2FD21-5349-4B2E-B346-8C1134FE20FA}">
      <dsp:nvSpPr>
        <dsp:cNvPr id="0" name=""/>
        <dsp:cNvSpPr/>
      </dsp:nvSpPr>
      <dsp:spPr>
        <a:xfrm>
          <a:off x="5639417" y="1925572"/>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Personalization and Aesthetics </a:t>
          </a:r>
        </a:p>
      </dsp:txBody>
      <dsp:txXfrm>
        <a:off x="5639417" y="1925572"/>
        <a:ext cx="1599609" cy="639843"/>
      </dsp:txXfrm>
    </dsp:sp>
    <dsp:sp modelId="{89E2CB99-3E78-4D72-A863-392ABD942B8E}">
      <dsp:nvSpPr>
        <dsp:cNvPr id="0" name=""/>
        <dsp:cNvSpPr/>
      </dsp:nvSpPr>
      <dsp:spPr>
        <a:xfrm>
          <a:off x="995759" y="2965318"/>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7DD3A6-C8F0-4B95-A9C6-4F84DC5FE740}">
      <dsp:nvSpPr>
        <dsp:cNvPr id="0" name=""/>
        <dsp:cNvSpPr/>
      </dsp:nvSpPr>
      <dsp:spPr>
        <a:xfrm>
          <a:off x="1203709" y="3173267"/>
          <a:ext cx="559863" cy="55986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9A24E2-875B-4D41-998A-D15906486805}">
      <dsp:nvSpPr>
        <dsp:cNvPr id="0" name=""/>
        <dsp:cNvSpPr/>
      </dsp:nvSpPr>
      <dsp:spPr>
        <a:xfrm>
          <a:off x="683835" y="4245006"/>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Digital Marketing and Direct-to-Consumer Channels</a:t>
          </a:r>
        </a:p>
      </dsp:txBody>
      <dsp:txXfrm>
        <a:off x="683835" y="4245006"/>
        <a:ext cx="1599609" cy="639843"/>
      </dsp:txXfrm>
    </dsp:sp>
    <dsp:sp modelId="{D9F88A2C-B1B5-4DC6-AC08-1577409FCAEC}">
      <dsp:nvSpPr>
        <dsp:cNvPr id="0" name=""/>
        <dsp:cNvSpPr/>
      </dsp:nvSpPr>
      <dsp:spPr>
        <a:xfrm>
          <a:off x="3132030" y="2965318"/>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058A20-ABD2-4D0B-830A-FF021F96D8C0}">
      <dsp:nvSpPr>
        <dsp:cNvPr id="0" name=""/>
        <dsp:cNvSpPr/>
      </dsp:nvSpPr>
      <dsp:spPr>
        <a:xfrm>
          <a:off x="3339979" y="3173267"/>
          <a:ext cx="559863" cy="55986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2B3F73-2505-47A6-B45E-69268E3B3735}">
      <dsp:nvSpPr>
        <dsp:cNvPr id="0" name=""/>
        <dsp:cNvSpPr/>
      </dsp:nvSpPr>
      <dsp:spPr>
        <a:xfrm>
          <a:off x="2563377" y="4245006"/>
          <a:ext cx="2113067"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Health and Safety</a:t>
          </a:r>
        </a:p>
      </dsp:txBody>
      <dsp:txXfrm>
        <a:off x="2563377" y="4245006"/>
        <a:ext cx="2113067" cy="639843"/>
      </dsp:txXfrm>
    </dsp:sp>
    <dsp:sp modelId="{B972334B-9D2F-4CA3-8ACC-0E9DC30A0C22}">
      <dsp:nvSpPr>
        <dsp:cNvPr id="0" name=""/>
        <dsp:cNvSpPr/>
      </dsp:nvSpPr>
      <dsp:spPr>
        <a:xfrm>
          <a:off x="5268300" y="2965318"/>
          <a:ext cx="975761" cy="975761"/>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054C04-14C4-44E2-A3CA-8D5CC48DD71A}">
      <dsp:nvSpPr>
        <dsp:cNvPr id="0" name=""/>
        <dsp:cNvSpPr/>
      </dsp:nvSpPr>
      <dsp:spPr>
        <a:xfrm>
          <a:off x="5476249" y="3173267"/>
          <a:ext cx="559863" cy="55986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668A49-0D9D-4663-A8A6-45B74D284FE1}">
      <dsp:nvSpPr>
        <dsp:cNvPr id="0" name=""/>
        <dsp:cNvSpPr/>
      </dsp:nvSpPr>
      <dsp:spPr>
        <a:xfrm>
          <a:off x="4956376" y="4245006"/>
          <a:ext cx="1599609" cy="63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dirty="0"/>
            <a:t> Ethical Sourcing</a:t>
          </a:r>
        </a:p>
      </dsp:txBody>
      <dsp:txXfrm>
        <a:off x="4956376" y="4245006"/>
        <a:ext cx="1599609" cy="6398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B79EC7-6F22-4F4E-8BE2-DD630BD23E71}">
      <dsp:nvSpPr>
        <dsp:cNvPr id="0" name=""/>
        <dsp:cNvSpPr/>
      </dsp:nvSpPr>
      <dsp:spPr>
        <a:xfrm>
          <a:off x="307345" y="1546"/>
          <a:ext cx="3222855" cy="193371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Trend: Parents want drinkware that makes their lives easier, that is spill-proof and  leak-proof, and that contains ergonomic designs that allow toddlers to easily transition from bottles to cup. </a:t>
          </a:r>
        </a:p>
      </dsp:txBody>
      <dsp:txXfrm>
        <a:off x="307345" y="1546"/>
        <a:ext cx="3222855" cy="1933713"/>
      </dsp:txXfrm>
    </dsp:sp>
    <dsp:sp modelId="{A85EA8A0-F30B-42E3-8408-AF568A3CEFD3}">
      <dsp:nvSpPr>
        <dsp:cNvPr id="0" name=""/>
        <dsp:cNvSpPr/>
      </dsp:nvSpPr>
      <dsp:spPr>
        <a:xfrm>
          <a:off x="3852486" y="1546"/>
          <a:ext cx="3222855" cy="1933713"/>
        </a:xfrm>
        <a:prstGeom prst="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Competitor Strategy: Companies like Owala and Nuby are focused on product design innovation. </a:t>
          </a:r>
        </a:p>
      </dsp:txBody>
      <dsp:txXfrm>
        <a:off x="3852486" y="1546"/>
        <a:ext cx="3222855" cy="1933713"/>
      </dsp:txXfrm>
    </dsp:sp>
    <dsp:sp modelId="{99F991EA-ADB6-4133-8558-62B3271F4274}">
      <dsp:nvSpPr>
        <dsp:cNvPr id="0" name=""/>
        <dsp:cNvSpPr/>
      </dsp:nvSpPr>
      <dsp:spPr>
        <a:xfrm>
          <a:off x="7397627" y="1546"/>
          <a:ext cx="3222855" cy="1933713"/>
        </a:xfrm>
        <a:prstGeom prst="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This being with features such as flip-top lids, soft spouts, and leak-proof designs. </a:t>
          </a:r>
        </a:p>
      </dsp:txBody>
      <dsp:txXfrm>
        <a:off x="7397627" y="1546"/>
        <a:ext cx="3222855" cy="1933713"/>
      </dsp:txXfrm>
    </dsp:sp>
    <dsp:sp modelId="{D86CADAD-A452-4849-8591-59D3794DDC82}">
      <dsp:nvSpPr>
        <dsp:cNvPr id="0" name=""/>
        <dsp:cNvSpPr/>
      </dsp:nvSpPr>
      <dsp:spPr>
        <a:xfrm>
          <a:off x="3852486" y="2257545"/>
          <a:ext cx="3222855" cy="1933713"/>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For instance, Dr. Brown is known for its anti-colic bottles and cups, which solve specific pain points for parents.</a:t>
          </a:r>
        </a:p>
      </dsp:txBody>
      <dsp:txXfrm>
        <a:off x="3852486" y="2257545"/>
        <a:ext cx="3222855" cy="19337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2FB2C-EC34-4D6A-85E8-8603C765A690}">
      <dsp:nvSpPr>
        <dsp:cNvPr id="0" name=""/>
        <dsp:cNvSpPr/>
      </dsp:nvSpPr>
      <dsp:spPr>
        <a:xfrm>
          <a:off x="0" y="708097"/>
          <a:ext cx="10515600" cy="130725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0BFEDD-AAE1-4975-8F42-A3C501B5E8A5}">
      <dsp:nvSpPr>
        <dsp:cNvPr id="0" name=""/>
        <dsp:cNvSpPr/>
      </dsp:nvSpPr>
      <dsp:spPr>
        <a:xfrm>
          <a:off x="395445" y="1002230"/>
          <a:ext cx="718991" cy="7189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63D2BE1-955F-4F87-9B5D-8882D68F7AD2}">
      <dsp:nvSpPr>
        <dsp:cNvPr id="0" name=""/>
        <dsp:cNvSpPr/>
      </dsp:nvSpPr>
      <dsp:spPr>
        <a:xfrm>
          <a:off x="1509882" y="708097"/>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dirty="0"/>
            <a:t>Trend: Modern parents and particularly Millennials and Gen Zer’s want products that contain customizable designs and aesthetics that are stylish and social media worthy.</a:t>
          </a:r>
        </a:p>
      </dsp:txBody>
      <dsp:txXfrm>
        <a:off x="1509882" y="708097"/>
        <a:ext cx="9005717" cy="1307257"/>
      </dsp:txXfrm>
    </dsp:sp>
    <dsp:sp modelId="{7DD8F4DF-9356-4A33-B676-439258B15B56}">
      <dsp:nvSpPr>
        <dsp:cNvPr id="0" name=""/>
        <dsp:cNvSpPr/>
      </dsp:nvSpPr>
      <dsp:spPr>
        <a:xfrm>
          <a:off x="0" y="2342169"/>
          <a:ext cx="10515600" cy="130725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72BD67-63A6-4C8D-9FE5-3832063076CA}">
      <dsp:nvSpPr>
        <dsp:cNvPr id="0" name=""/>
        <dsp:cNvSpPr/>
      </dsp:nvSpPr>
      <dsp:spPr>
        <a:xfrm>
          <a:off x="395445" y="2636302"/>
          <a:ext cx="718991" cy="7189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2C8A06-AC4D-474D-AA44-BDBA33907457}">
      <dsp:nvSpPr>
        <dsp:cNvPr id="0" name=""/>
        <dsp:cNvSpPr/>
      </dsp:nvSpPr>
      <dsp:spPr>
        <a:xfrm>
          <a:off x="1509882" y="2342169"/>
          <a:ext cx="9005717" cy="13072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351" tIns="138351" rIns="138351" bIns="138351" numCol="1" spcCol="1270" anchor="ctr" anchorCtr="0">
          <a:noAutofit/>
        </a:bodyPr>
        <a:lstStyle/>
        <a:p>
          <a:pPr marL="0" lvl="0" indent="0" algn="l" defTabSz="1066800">
            <a:lnSpc>
              <a:spcPct val="90000"/>
            </a:lnSpc>
            <a:spcBef>
              <a:spcPct val="0"/>
            </a:spcBef>
            <a:spcAft>
              <a:spcPct val="35000"/>
            </a:spcAft>
            <a:buNone/>
          </a:pPr>
          <a:r>
            <a:rPr lang="en-US" sz="2400" kern="1200" dirty="0"/>
            <a:t>Competitor Strategy: Offering drinkware that is stylish, customizable, and that has numerous and colors and custom printed designs. </a:t>
          </a:r>
        </a:p>
      </dsp:txBody>
      <dsp:txXfrm>
        <a:off x="1509882" y="2342169"/>
        <a:ext cx="9005717" cy="13072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906F9-8305-40EF-94AF-ADD04156BBFE}">
      <dsp:nvSpPr>
        <dsp:cNvPr id="0" name=""/>
        <dsp:cNvSpPr/>
      </dsp:nvSpPr>
      <dsp:spPr>
        <a:xfrm>
          <a:off x="0" y="1071918"/>
          <a:ext cx="3414946" cy="2048967"/>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Trend: Besides just the product, parents have become increasingly interested in how products are sourced and packaged. </a:t>
          </a:r>
        </a:p>
      </dsp:txBody>
      <dsp:txXfrm>
        <a:off x="0" y="1071918"/>
        <a:ext cx="3414946" cy="2048967"/>
      </dsp:txXfrm>
    </dsp:sp>
    <dsp:sp modelId="{64FE1777-94EA-4A94-84CE-E2159F1391E3}">
      <dsp:nvSpPr>
        <dsp:cNvPr id="0" name=""/>
        <dsp:cNvSpPr/>
      </dsp:nvSpPr>
      <dsp:spPr>
        <a:xfrm>
          <a:off x="3756441" y="1071918"/>
          <a:ext cx="3414946" cy="204896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These include ethical sourcing, eco-friendly packaging, and the corporate responsibility initiatives.</a:t>
          </a:r>
        </a:p>
      </dsp:txBody>
      <dsp:txXfrm>
        <a:off x="3756441" y="1071918"/>
        <a:ext cx="3414946" cy="2048967"/>
      </dsp:txXfrm>
    </dsp:sp>
    <dsp:sp modelId="{6C851618-B5CD-47A8-AC27-BBBF836D4238}">
      <dsp:nvSpPr>
        <dsp:cNvPr id="0" name=""/>
        <dsp:cNvSpPr/>
      </dsp:nvSpPr>
      <dsp:spPr>
        <a:xfrm>
          <a:off x="7512882" y="1071918"/>
          <a:ext cx="3414946" cy="204896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Competitor Strategy: Brands highlight their eco-friendly packaging and their sustainable practices.  </a:t>
          </a:r>
        </a:p>
      </dsp:txBody>
      <dsp:txXfrm>
        <a:off x="7512882" y="1071918"/>
        <a:ext cx="3414946" cy="20489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1E952C-AC49-4FF0-AC40-1CDE9DE5D93A}">
      <dsp:nvSpPr>
        <dsp:cNvPr id="0" name=""/>
        <dsp:cNvSpPr/>
      </dsp:nvSpPr>
      <dsp:spPr>
        <a:xfrm>
          <a:off x="1056693" y="1110033"/>
          <a:ext cx="840221" cy="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05C5CC-6B26-42EC-807B-900D1B3BC180}">
      <dsp:nvSpPr>
        <dsp:cNvPr id="0" name=""/>
        <dsp:cNvSpPr/>
      </dsp:nvSpPr>
      <dsp:spPr>
        <a:xfrm>
          <a:off x="1947328" y="1039421"/>
          <a:ext cx="96625" cy="181664"/>
        </a:xfrm>
        <a:prstGeom prst="chevron">
          <a:avLst>
            <a:gd name="adj" fmla="val 90000"/>
          </a:avLst>
        </a:prstGeom>
        <a:solidFill>
          <a:schemeClr val="accent2">
            <a:tint val="40000"/>
            <a:alpha val="90000"/>
            <a:hueOff val="481051"/>
            <a:satOff val="-4445"/>
            <a:lumOff val="-501"/>
            <a:alphaOff val="0"/>
          </a:schemeClr>
        </a:solidFill>
        <a:ln w="19050" cap="flat" cmpd="sng" algn="ctr">
          <a:solidFill>
            <a:schemeClr val="accent2">
              <a:tint val="40000"/>
              <a:alpha val="90000"/>
              <a:hueOff val="481051"/>
              <a:satOff val="-4445"/>
              <a:lumOff val="-501"/>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A6C628-F044-4F09-A899-E4BF0C43272D}">
      <dsp:nvSpPr>
        <dsp:cNvPr id="0" name=""/>
        <dsp:cNvSpPr/>
      </dsp:nvSpPr>
      <dsp:spPr>
        <a:xfrm>
          <a:off x="529840" y="688243"/>
          <a:ext cx="843651" cy="843651"/>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1</a:t>
          </a:r>
        </a:p>
      </dsp:txBody>
      <dsp:txXfrm>
        <a:off x="653390" y="811793"/>
        <a:ext cx="596551" cy="596551"/>
      </dsp:txXfrm>
    </dsp:sp>
    <dsp:sp modelId="{F160F27E-03E5-4FF2-934E-83830FF4A57E}">
      <dsp:nvSpPr>
        <dsp:cNvPr id="0" name=""/>
        <dsp:cNvSpPr/>
      </dsp:nvSpPr>
      <dsp:spPr>
        <a:xfrm>
          <a:off x="6416" y="1697494"/>
          <a:ext cx="1890497" cy="1965600"/>
        </a:xfrm>
        <a:prstGeom prst="upArrowCallout">
          <a:avLst>
            <a:gd name="adj1" fmla="val 50000"/>
            <a:gd name="adj2" fmla="val 20000"/>
            <a:gd name="adj3" fmla="val 20000"/>
            <a:gd name="adj4" fmla="val 100000"/>
          </a:avLst>
        </a:prstGeom>
        <a:solidFill>
          <a:schemeClr val="accent2">
            <a:tint val="40000"/>
            <a:alpha val="90000"/>
            <a:hueOff val="962103"/>
            <a:satOff val="-8890"/>
            <a:lumOff val="-1002"/>
            <a:alphaOff val="0"/>
          </a:schemeClr>
        </a:solidFill>
        <a:ln w="19050" cap="flat" cmpd="sng" algn="ctr">
          <a:solidFill>
            <a:schemeClr val="accent2">
              <a:tint val="40000"/>
              <a:alpha val="90000"/>
              <a:hueOff val="962103"/>
              <a:satOff val="-8890"/>
              <a:lumOff val="-100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1"/>
            </a:rPr>
            <a:t>https://www.nbcnews.com/select/shopping/stanley-cup-quencher-review-ncna1302852</a:t>
          </a:r>
          <a:endParaRPr lang="en-US" sz="1100" kern="1200" dirty="0"/>
        </a:p>
      </dsp:txBody>
      <dsp:txXfrm>
        <a:off x="6416" y="2075593"/>
        <a:ext cx="1890497" cy="1587501"/>
      </dsp:txXfrm>
    </dsp:sp>
    <dsp:sp modelId="{E6451E1B-4C80-4BB2-B51B-6C732ACB9CD4}">
      <dsp:nvSpPr>
        <dsp:cNvPr id="0" name=""/>
        <dsp:cNvSpPr/>
      </dsp:nvSpPr>
      <dsp:spPr>
        <a:xfrm>
          <a:off x="2106970" y="1110033"/>
          <a:ext cx="1890497" cy="72"/>
        </a:xfrm>
        <a:prstGeom prst="rect">
          <a:avLst/>
        </a:prstGeom>
        <a:solidFill>
          <a:schemeClr val="accent2">
            <a:tint val="40000"/>
            <a:alpha val="90000"/>
            <a:hueOff val="1443154"/>
            <a:satOff val="-13335"/>
            <a:lumOff val="-1503"/>
            <a:alphaOff val="0"/>
          </a:schemeClr>
        </a:solidFill>
        <a:ln w="19050" cap="flat" cmpd="sng" algn="ctr">
          <a:solidFill>
            <a:schemeClr val="accent2">
              <a:tint val="40000"/>
              <a:alpha val="90000"/>
              <a:hueOff val="1443154"/>
              <a:satOff val="-13335"/>
              <a:lumOff val="-1503"/>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A50C6B-AB47-4DF9-86DF-8D61E06168BF}">
      <dsp:nvSpPr>
        <dsp:cNvPr id="0" name=""/>
        <dsp:cNvSpPr/>
      </dsp:nvSpPr>
      <dsp:spPr>
        <a:xfrm>
          <a:off x="4047881" y="1039421"/>
          <a:ext cx="96625" cy="181665"/>
        </a:xfrm>
        <a:prstGeom prst="chevron">
          <a:avLst>
            <a:gd name="adj" fmla="val 90000"/>
          </a:avLst>
        </a:prstGeom>
        <a:solidFill>
          <a:schemeClr val="accent2">
            <a:tint val="40000"/>
            <a:alpha val="90000"/>
            <a:hueOff val="1924205"/>
            <a:satOff val="-17781"/>
            <a:lumOff val="-2004"/>
            <a:alphaOff val="0"/>
          </a:schemeClr>
        </a:solidFill>
        <a:ln w="19050" cap="flat" cmpd="sng" algn="ctr">
          <a:solidFill>
            <a:schemeClr val="accent2">
              <a:tint val="40000"/>
              <a:alpha val="90000"/>
              <a:hueOff val="1924205"/>
              <a:satOff val="-17781"/>
              <a:lumOff val="-20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FD5BE6-DF48-48A9-838A-1D1C76D14205}">
      <dsp:nvSpPr>
        <dsp:cNvPr id="0" name=""/>
        <dsp:cNvSpPr/>
      </dsp:nvSpPr>
      <dsp:spPr>
        <a:xfrm>
          <a:off x="2630393" y="688243"/>
          <a:ext cx="843651" cy="843651"/>
        </a:xfrm>
        <a:prstGeom prst="ellipse">
          <a:avLst/>
        </a:prstGeom>
        <a:solidFill>
          <a:schemeClr val="accent2">
            <a:hueOff val="1610903"/>
            <a:satOff val="-4623"/>
            <a:lumOff val="-7402"/>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2</a:t>
          </a:r>
        </a:p>
      </dsp:txBody>
      <dsp:txXfrm>
        <a:off x="2753943" y="811793"/>
        <a:ext cx="596551" cy="596551"/>
      </dsp:txXfrm>
    </dsp:sp>
    <dsp:sp modelId="{D99B5DC1-4717-447F-9895-0D08B4C1F24C}">
      <dsp:nvSpPr>
        <dsp:cNvPr id="0" name=""/>
        <dsp:cNvSpPr/>
      </dsp:nvSpPr>
      <dsp:spPr>
        <a:xfrm>
          <a:off x="2106970" y="1697494"/>
          <a:ext cx="1890497" cy="1965600"/>
        </a:xfrm>
        <a:prstGeom prst="upArrowCallout">
          <a:avLst>
            <a:gd name="adj1" fmla="val 50000"/>
            <a:gd name="adj2" fmla="val 20000"/>
            <a:gd name="adj3" fmla="val 20000"/>
            <a:gd name="adj4" fmla="val 100000"/>
          </a:avLst>
        </a:prstGeom>
        <a:solidFill>
          <a:schemeClr val="accent2">
            <a:tint val="40000"/>
            <a:alpha val="90000"/>
            <a:hueOff val="2405257"/>
            <a:satOff val="-22226"/>
            <a:lumOff val="-2505"/>
            <a:alphaOff val="0"/>
          </a:schemeClr>
        </a:solidFill>
        <a:ln w="19050" cap="flat" cmpd="sng" algn="ctr">
          <a:solidFill>
            <a:schemeClr val="accent2">
              <a:tint val="40000"/>
              <a:alpha val="90000"/>
              <a:hueOff val="2405257"/>
              <a:satOff val="-22226"/>
              <a:lumOff val="-25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2"/>
            </a:rPr>
            <a:t>https://www.amazon.com/Stanley-FlowState-Stainless-Insulated-Eucalyptus/product-reviews/B0BQZBFGZN</a:t>
          </a:r>
          <a:r>
            <a:rPr lang="en-US" sz="1100" kern="1200" dirty="0"/>
            <a:t> </a:t>
          </a:r>
        </a:p>
      </dsp:txBody>
      <dsp:txXfrm>
        <a:off x="2106970" y="2075593"/>
        <a:ext cx="1890497" cy="1587501"/>
      </dsp:txXfrm>
    </dsp:sp>
    <dsp:sp modelId="{EB0FCAD7-D419-4B35-8391-817D35DDC91A}">
      <dsp:nvSpPr>
        <dsp:cNvPr id="0" name=""/>
        <dsp:cNvSpPr/>
      </dsp:nvSpPr>
      <dsp:spPr>
        <a:xfrm>
          <a:off x="4207523" y="1110033"/>
          <a:ext cx="1890497" cy="72"/>
        </a:xfrm>
        <a:prstGeom prst="rect">
          <a:avLst/>
        </a:prstGeom>
        <a:solidFill>
          <a:schemeClr val="accent2">
            <a:tint val="40000"/>
            <a:alpha val="90000"/>
            <a:hueOff val="2886308"/>
            <a:satOff val="-26671"/>
            <a:lumOff val="-3006"/>
            <a:alphaOff val="0"/>
          </a:schemeClr>
        </a:solidFill>
        <a:ln w="19050" cap="flat" cmpd="sng" algn="ctr">
          <a:solidFill>
            <a:schemeClr val="accent2">
              <a:tint val="40000"/>
              <a:alpha val="90000"/>
              <a:hueOff val="2886308"/>
              <a:satOff val="-26671"/>
              <a:lumOff val="-30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60F57D-0F41-4C26-8112-91220E1798AF}">
      <dsp:nvSpPr>
        <dsp:cNvPr id="0" name=""/>
        <dsp:cNvSpPr/>
      </dsp:nvSpPr>
      <dsp:spPr>
        <a:xfrm>
          <a:off x="6148434" y="1039421"/>
          <a:ext cx="96625" cy="181665"/>
        </a:xfrm>
        <a:prstGeom prst="chevron">
          <a:avLst>
            <a:gd name="adj" fmla="val 90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E788D5-54D5-4DB0-AB61-D84B82DF3135}">
      <dsp:nvSpPr>
        <dsp:cNvPr id="0" name=""/>
        <dsp:cNvSpPr/>
      </dsp:nvSpPr>
      <dsp:spPr>
        <a:xfrm>
          <a:off x="4730946" y="688243"/>
          <a:ext cx="843651" cy="843651"/>
        </a:xfrm>
        <a:prstGeom prst="ellipse">
          <a:avLst/>
        </a:prstGeom>
        <a:solidFill>
          <a:schemeClr val="accent2">
            <a:hueOff val="3221807"/>
            <a:satOff val="-9246"/>
            <a:lumOff val="-14805"/>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3</a:t>
          </a:r>
        </a:p>
      </dsp:txBody>
      <dsp:txXfrm>
        <a:off x="4854496" y="811793"/>
        <a:ext cx="596551" cy="596551"/>
      </dsp:txXfrm>
    </dsp:sp>
    <dsp:sp modelId="{471B0D15-1249-4AC9-B77B-21EF9A4A6A9E}">
      <dsp:nvSpPr>
        <dsp:cNvPr id="0" name=""/>
        <dsp:cNvSpPr/>
      </dsp:nvSpPr>
      <dsp:spPr>
        <a:xfrm>
          <a:off x="4207523" y="1697494"/>
          <a:ext cx="1890497" cy="1965600"/>
        </a:xfrm>
        <a:prstGeom prst="upArrowCallout">
          <a:avLst>
            <a:gd name="adj1" fmla="val 50000"/>
            <a:gd name="adj2" fmla="val 20000"/>
            <a:gd name="adj3" fmla="val 20000"/>
            <a:gd name="adj4" fmla="val 100000"/>
          </a:avLst>
        </a:prstGeom>
        <a:solidFill>
          <a:schemeClr val="accent2">
            <a:tint val="40000"/>
            <a:alpha val="90000"/>
            <a:hueOff val="3848410"/>
            <a:satOff val="-35561"/>
            <a:lumOff val="-4009"/>
            <a:alphaOff val="0"/>
          </a:schemeClr>
        </a:solidFill>
        <a:ln w="19050" cap="flat" cmpd="sng" algn="ctr">
          <a:solidFill>
            <a:schemeClr val="accent2">
              <a:tint val="40000"/>
              <a:alpha val="90000"/>
              <a:hueOff val="3848410"/>
              <a:satOff val="-35561"/>
              <a:lumOff val="-40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3"/>
            </a:rPr>
            <a:t>https://ayanalage.com/are-stanley-tumblers-worth-it/</a:t>
          </a:r>
          <a:r>
            <a:rPr lang="en-US" sz="1100" kern="1200" dirty="0"/>
            <a:t> </a:t>
          </a:r>
        </a:p>
      </dsp:txBody>
      <dsp:txXfrm>
        <a:off x="4207523" y="2075593"/>
        <a:ext cx="1890497" cy="1587501"/>
      </dsp:txXfrm>
    </dsp:sp>
    <dsp:sp modelId="{3DB38EAE-9B98-4B56-8130-00B6E1474440}">
      <dsp:nvSpPr>
        <dsp:cNvPr id="0" name=""/>
        <dsp:cNvSpPr/>
      </dsp:nvSpPr>
      <dsp:spPr>
        <a:xfrm>
          <a:off x="6308076" y="1110033"/>
          <a:ext cx="1890497" cy="72"/>
        </a:xfrm>
        <a:prstGeom prst="rect">
          <a:avLst/>
        </a:prstGeom>
        <a:solidFill>
          <a:schemeClr val="accent2">
            <a:tint val="40000"/>
            <a:alpha val="90000"/>
            <a:hueOff val="4329462"/>
            <a:satOff val="-40006"/>
            <a:lumOff val="-4510"/>
            <a:alphaOff val="0"/>
          </a:schemeClr>
        </a:solidFill>
        <a:ln w="19050" cap="flat" cmpd="sng" algn="ctr">
          <a:solidFill>
            <a:schemeClr val="accent2">
              <a:tint val="40000"/>
              <a:alpha val="90000"/>
              <a:hueOff val="4329462"/>
              <a:satOff val="-40006"/>
              <a:lumOff val="-451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BCEF2A-E75C-47A9-A12A-F848277A6E58}">
      <dsp:nvSpPr>
        <dsp:cNvPr id="0" name=""/>
        <dsp:cNvSpPr/>
      </dsp:nvSpPr>
      <dsp:spPr>
        <a:xfrm>
          <a:off x="8248987" y="1039421"/>
          <a:ext cx="96625" cy="181665"/>
        </a:xfrm>
        <a:prstGeom prst="chevron">
          <a:avLst>
            <a:gd name="adj" fmla="val 90000"/>
          </a:avLst>
        </a:prstGeom>
        <a:solidFill>
          <a:schemeClr val="accent2">
            <a:tint val="40000"/>
            <a:alpha val="90000"/>
            <a:hueOff val="4810513"/>
            <a:satOff val="-44451"/>
            <a:lumOff val="-5011"/>
            <a:alphaOff val="0"/>
          </a:schemeClr>
        </a:solidFill>
        <a:ln w="19050" cap="flat" cmpd="sng" algn="ctr">
          <a:solidFill>
            <a:schemeClr val="accent2">
              <a:tint val="40000"/>
              <a:alpha val="90000"/>
              <a:hueOff val="4810513"/>
              <a:satOff val="-44451"/>
              <a:lumOff val="-5011"/>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0055D2-8E57-44A4-A4CF-1985AC7A4AED}">
      <dsp:nvSpPr>
        <dsp:cNvPr id="0" name=""/>
        <dsp:cNvSpPr/>
      </dsp:nvSpPr>
      <dsp:spPr>
        <a:xfrm>
          <a:off x="6831499" y="688243"/>
          <a:ext cx="843651" cy="843651"/>
        </a:xfrm>
        <a:prstGeom prst="ellipse">
          <a:avLst/>
        </a:prstGeom>
        <a:solidFill>
          <a:schemeClr val="accent2">
            <a:hueOff val="4832710"/>
            <a:satOff val="-13870"/>
            <a:lumOff val="-22207"/>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4</a:t>
          </a:r>
        </a:p>
      </dsp:txBody>
      <dsp:txXfrm>
        <a:off x="6955049" y="811793"/>
        <a:ext cx="596551" cy="596551"/>
      </dsp:txXfrm>
    </dsp:sp>
    <dsp:sp modelId="{789056D3-8DE8-404B-9C46-EEFAC56CCFBC}">
      <dsp:nvSpPr>
        <dsp:cNvPr id="0" name=""/>
        <dsp:cNvSpPr/>
      </dsp:nvSpPr>
      <dsp:spPr>
        <a:xfrm>
          <a:off x="6308076" y="1697494"/>
          <a:ext cx="1890497" cy="1965600"/>
        </a:xfrm>
        <a:prstGeom prst="upArrowCallout">
          <a:avLst>
            <a:gd name="adj1" fmla="val 50000"/>
            <a:gd name="adj2" fmla="val 20000"/>
            <a:gd name="adj3" fmla="val 20000"/>
            <a:gd name="adj4" fmla="val 100000"/>
          </a:avLst>
        </a:prstGeom>
        <a:solidFill>
          <a:schemeClr val="accent2">
            <a:tint val="40000"/>
            <a:alpha val="90000"/>
            <a:hueOff val="5291564"/>
            <a:satOff val="-48897"/>
            <a:lumOff val="-5512"/>
            <a:alphaOff val="0"/>
          </a:schemeClr>
        </a:solidFill>
        <a:ln w="19050" cap="flat" cmpd="sng" algn="ctr">
          <a:solidFill>
            <a:schemeClr val="accent2">
              <a:tint val="40000"/>
              <a:alpha val="90000"/>
              <a:hueOff val="5291564"/>
              <a:satOff val="-48897"/>
              <a:lumOff val="-551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4"/>
            </a:rPr>
            <a:t>https://www.youtube.com/watch?v=D3J1NQGAHHw</a:t>
          </a:r>
          <a:r>
            <a:rPr lang="en-US" sz="1100" kern="1200" dirty="0"/>
            <a:t> </a:t>
          </a:r>
        </a:p>
      </dsp:txBody>
      <dsp:txXfrm>
        <a:off x="6308076" y="2075593"/>
        <a:ext cx="1890497" cy="1587501"/>
      </dsp:txXfrm>
    </dsp:sp>
    <dsp:sp modelId="{EC913B6C-484B-418D-AA66-99B26E791127}">
      <dsp:nvSpPr>
        <dsp:cNvPr id="0" name=""/>
        <dsp:cNvSpPr/>
      </dsp:nvSpPr>
      <dsp:spPr>
        <a:xfrm>
          <a:off x="8408629" y="1110032"/>
          <a:ext cx="945248" cy="72"/>
        </a:xfrm>
        <a:prstGeom prst="rect">
          <a:avLst/>
        </a:prstGeom>
        <a:solidFill>
          <a:schemeClr val="accent2">
            <a:tint val="40000"/>
            <a:alpha val="90000"/>
            <a:hueOff val="5772616"/>
            <a:satOff val="-53342"/>
            <a:lumOff val="-6013"/>
            <a:alphaOff val="0"/>
          </a:schemeClr>
        </a:solidFill>
        <a:ln w="19050" cap="flat" cmpd="sng" algn="ctr">
          <a:solidFill>
            <a:schemeClr val="accent2">
              <a:tint val="40000"/>
              <a:alpha val="90000"/>
              <a:hueOff val="5772616"/>
              <a:satOff val="-53342"/>
              <a:lumOff val="-6013"/>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1C92D3-3F15-43A0-909C-ED3D11919308}">
      <dsp:nvSpPr>
        <dsp:cNvPr id="0" name=""/>
        <dsp:cNvSpPr/>
      </dsp:nvSpPr>
      <dsp:spPr>
        <a:xfrm>
          <a:off x="8932053" y="688243"/>
          <a:ext cx="843651" cy="843651"/>
        </a:xfrm>
        <a:prstGeom prst="ellips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5</a:t>
          </a:r>
        </a:p>
      </dsp:txBody>
      <dsp:txXfrm>
        <a:off x="9055603" y="811793"/>
        <a:ext cx="596551" cy="596551"/>
      </dsp:txXfrm>
    </dsp:sp>
    <dsp:sp modelId="{D180BA03-A75F-464B-B759-9A7D513DB489}">
      <dsp:nvSpPr>
        <dsp:cNvPr id="0" name=""/>
        <dsp:cNvSpPr/>
      </dsp:nvSpPr>
      <dsp:spPr>
        <a:xfrm>
          <a:off x="8408629" y="1697494"/>
          <a:ext cx="1890497" cy="1965600"/>
        </a:xfrm>
        <a:prstGeom prst="upArrowCallout">
          <a:avLst>
            <a:gd name="adj1" fmla="val 50000"/>
            <a:gd name="adj2" fmla="val 20000"/>
            <a:gd name="adj3" fmla="val 20000"/>
            <a:gd name="adj4" fmla="val 100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5"/>
            </a:rPr>
            <a:t>https://www.youtube.com/watch?v=xHewWZdy1WQ</a:t>
          </a:r>
          <a:r>
            <a:rPr lang="en-US" sz="1100" kern="1200" dirty="0"/>
            <a:t> </a:t>
          </a:r>
        </a:p>
      </dsp:txBody>
      <dsp:txXfrm>
        <a:off x="8408629" y="2075593"/>
        <a:ext cx="1890497" cy="15875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038E4-005F-4CA8-B3CC-5901EE6EE93A}">
      <dsp:nvSpPr>
        <dsp:cNvPr id="0" name=""/>
        <dsp:cNvSpPr/>
      </dsp:nvSpPr>
      <dsp:spPr>
        <a:xfrm>
          <a:off x="1056693" y="1110033"/>
          <a:ext cx="840221" cy="7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60AFFE9-8E80-4F09-A82E-8AC4F224C60F}">
      <dsp:nvSpPr>
        <dsp:cNvPr id="0" name=""/>
        <dsp:cNvSpPr/>
      </dsp:nvSpPr>
      <dsp:spPr>
        <a:xfrm>
          <a:off x="1947328" y="1039421"/>
          <a:ext cx="96625" cy="181664"/>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C852F4-1D19-49C6-8949-BBA99E071DD3}">
      <dsp:nvSpPr>
        <dsp:cNvPr id="0" name=""/>
        <dsp:cNvSpPr/>
      </dsp:nvSpPr>
      <dsp:spPr>
        <a:xfrm>
          <a:off x="529840" y="688243"/>
          <a:ext cx="843651" cy="84365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1</a:t>
          </a:r>
        </a:p>
      </dsp:txBody>
      <dsp:txXfrm>
        <a:off x="653390" y="811793"/>
        <a:ext cx="596551" cy="596551"/>
      </dsp:txXfrm>
    </dsp:sp>
    <dsp:sp modelId="{28A69D65-4908-4807-A43F-AAEFA2E1476C}">
      <dsp:nvSpPr>
        <dsp:cNvPr id="0" name=""/>
        <dsp:cNvSpPr/>
      </dsp:nvSpPr>
      <dsp:spPr>
        <a:xfrm>
          <a:off x="6416" y="1697494"/>
          <a:ext cx="189049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1"/>
            </a:rPr>
            <a:t>https://www.youtube.com/watch?v=S8GoqZ2LS18</a:t>
          </a:r>
          <a:r>
            <a:rPr lang="en-US" sz="1100" kern="1200" dirty="0"/>
            <a:t> </a:t>
          </a:r>
        </a:p>
      </dsp:txBody>
      <dsp:txXfrm>
        <a:off x="6416" y="2075593"/>
        <a:ext cx="1890497" cy="1587501"/>
      </dsp:txXfrm>
    </dsp:sp>
    <dsp:sp modelId="{DEB1EFE2-232F-4854-841E-6B9B424DD91E}">
      <dsp:nvSpPr>
        <dsp:cNvPr id="0" name=""/>
        <dsp:cNvSpPr/>
      </dsp:nvSpPr>
      <dsp:spPr>
        <a:xfrm>
          <a:off x="2106970" y="1110033"/>
          <a:ext cx="1890497"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029010-0D51-4D9F-836F-234F3AC83FFA}">
      <dsp:nvSpPr>
        <dsp:cNvPr id="0" name=""/>
        <dsp:cNvSpPr/>
      </dsp:nvSpPr>
      <dsp:spPr>
        <a:xfrm>
          <a:off x="4047881" y="1039421"/>
          <a:ext cx="96625" cy="181665"/>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E4862F-3700-4499-9B72-ECDDC3CE845B}">
      <dsp:nvSpPr>
        <dsp:cNvPr id="0" name=""/>
        <dsp:cNvSpPr/>
      </dsp:nvSpPr>
      <dsp:spPr>
        <a:xfrm>
          <a:off x="2630393" y="688243"/>
          <a:ext cx="843651" cy="84365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2</a:t>
          </a:r>
        </a:p>
      </dsp:txBody>
      <dsp:txXfrm>
        <a:off x="2753943" y="811793"/>
        <a:ext cx="596551" cy="596551"/>
      </dsp:txXfrm>
    </dsp:sp>
    <dsp:sp modelId="{E36DA426-7C73-4769-AD8A-2DC3DC894BD4}">
      <dsp:nvSpPr>
        <dsp:cNvPr id="0" name=""/>
        <dsp:cNvSpPr/>
      </dsp:nvSpPr>
      <dsp:spPr>
        <a:xfrm>
          <a:off x="2106970" y="1697494"/>
          <a:ext cx="189049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2"/>
            </a:rPr>
            <a:t>https://www.newyorker.com/culture/infinite-scroll/how-the-stanley-cup-went-viral</a:t>
          </a:r>
          <a:r>
            <a:rPr lang="en-US" sz="1100" kern="1200" dirty="0"/>
            <a:t> </a:t>
          </a:r>
        </a:p>
      </dsp:txBody>
      <dsp:txXfrm>
        <a:off x="2106970" y="2075593"/>
        <a:ext cx="1890497" cy="1587501"/>
      </dsp:txXfrm>
    </dsp:sp>
    <dsp:sp modelId="{093E5802-25C7-48E5-9BE0-BCB578585BAD}">
      <dsp:nvSpPr>
        <dsp:cNvPr id="0" name=""/>
        <dsp:cNvSpPr/>
      </dsp:nvSpPr>
      <dsp:spPr>
        <a:xfrm>
          <a:off x="4207523" y="1110033"/>
          <a:ext cx="1890497"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841B92-5B21-4AE7-AAE9-771CD521DA31}">
      <dsp:nvSpPr>
        <dsp:cNvPr id="0" name=""/>
        <dsp:cNvSpPr/>
      </dsp:nvSpPr>
      <dsp:spPr>
        <a:xfrm>
          <a:off x="6148434" y="1039421"/>
          <a:ext cx="96625" cy="181665"/>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D252E6-1C71-4C3D-860C-E05D723EA8ED}">
      <dsp:nvSpPr>
        <dsp:cNvPr id="0" name=""/>
        <dsp:cNvSpPr/>
      </dsp:nvSpPr>
      <dsp:spPr>
        <a:xfrm>
          <a:off x="4730946" y="688243"/>
          <a:ext cx="843651" cy="84365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3</a:t>
          </a:r>
        </a:p>
      </dsp:txBody>
      <dsp:txXfrm>
        <a:off x="4854496" y="811793"/>
        <a:ext cx="596551" cy="596551"/>
      </dsp:txXfrm>
    </dsp:sp>
    <dsp:sp modelId="{C10E6E67-C0BE-41B9-B226-0648F0B408B4}">
      <dsp:nvSpPr>
        <dsp:cNvPr id="0" name=""/>
        <dsp:cNvSpPr/>
      </dsp:nvSpPr>
      <dsp:spPr>
        <a:xfrm>
          <a:off x="4207523" y="1697494"/>
          <a:ext cx="189049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3"/>
            </a:rPr>
            <a:t>https://www.electromarketing.com/blog/raise-the-stanley-our-observations-of-stanleys-marketing-transformation</a:t>
          </a:r>
          <a:r>
            <a:rPr lang="en-US" sz="1100" kern="1200" dirty="0"/>
            <a:t> </a:t>
          </a:r>
        </a:p>
      </dsp:txBody>
      <dsp:txXfrm>
        <a:off x="4207523" y="2075593"/>
        <a:ext cx="1890497" cy="1587501"/>
      </dsp:txXfrm>
    </dsp:sp>
    <dsp:sp modelId="{ED13176E-1A55-4237-BA06-459A7AD25D1E}">
      <dsp:nvSpPr>
        <dsp:cNvPr id="0" name=""/>
        <dsp:cNvSpPr/>
      </dsp:nvSpPr>
      <dsp:spPr>
        <a:xfrm>
          <a:off x="6308076" y="1110033"/>
          <a:ext cx="1890497"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283232-9ED4-4EE9-852A-C32A43978932}">
      <dsp:nvSpPr>
        <dsp:cNvPr id="0" name=""/>
        <dsp:cNvSpPr/>
      </dsp:nvSpPr>
      <dsp:spPr>
        <a:xfrm>
          <a:off x="8248987" y="1039421"/>
          <a:ext cx="96625" cy="181665"/>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912E60-EB9E-4A45-A672-9E9C819A2C78}">
      <dsp:nvSpPr>
        <dsp:cNvPr id="0" name=""/>
        <dsp:cNvSpPr/>
      </dsp:nvSpPr>
      <dsp:spPr>
        <a:xfrm>
          <a:off x="6831499" y="688243"/>
          <a:ext cx="843651" cy="84365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4</a:t>
          </a:r>
        </a:p>
      </dsp:txBody>
      <dsp:txXfrm>
        <a:off x="6955049" y="811793"/>
        <a:ext cx="596551" cy="596551"/>
      </dsp:txXfrm>
    </dsp:sp>
    <dsp:sp modelId="{CF90C1CB-5E16-4A01-87F0-2CD7EAAD1F0C}">
      <dsp:nvSpPr>
        <dsp:cNvPr id="0" name=""/>
        <dsp:cNvSpPr/>
      </dsp:nvSpPr>
      <dsp:spPr>
        <a:xfrm>
          <a:off x="6308076" y="1697494"/>
          <a:ext cx="189049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4"/>
            </a:rPr>
            <a:t>https://www.rivaliq.com/blog/stanleys-marketing-strategy/</a:t>
          </a:r>
          <a:r>
            <a:rPr lang="en-US" sz="1100" kern="1200" dirty="0"/>
            <a:t> </a:t>
          </a:r>
        </a:p>
      </dsp:txBody>
      <dsp:txXfrm>
        <a:off x="6308076" y="2075593"/>
        <a:ext cx="1890497" cy="1587501"/>
      </dsp:txXfrm>
    </dsp:sp>
    <dsp:sp modelId="{F74D7C5B-DFAC-4E34-A250-BBCC57BBDBA4}">
      <dsp:nvSpPr>
        <dsp:cNvPr id="0" name=""/>
        <dsp:cNvSpPr/>
      </dsp:nvSpPr>
      <dsp:spPr>
        <a:xfrm>
          <a:off x="8408629" y="1110032"/>
          <a:ext cx="945248"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1EF7CD-AF29-4967-ADF4-6DD81ACD91D4}">
      <dsp:nvSpPr>
        <dsp:cNvPr id="0" name=""/>
        <dsp:cNvSpPr/>
      </dsp:nvSpPr>
      <dsp:spPr>
        <a:xfrm>
          <a:off x="8932053" y="688243"/>
          <a:ext cx="843651" cy="843651"/>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738" tIns="32738" rIns="32738" bIns="32738" numCol="1" spcCol="1270" anchor="ctr" anchorCtr="0">
          <a:noAutofit/>
        </a:bodyPr>
        <a:lstStyle/>
        <a:p>
          <a:pPr marL="0" lvl="0" indent="0" algn="ctr" defTabSz="1644650">
            <a:lnSpc>
              <a:spcPct val="90000"/>
            </a:lnSpc>
            <a:spcBef>
              <a:spcPct val="0"/>
            </a:spcBef>
            <a:spcAft>
              <a:spcPct val="35000"/>
            </a:spcAft>
            <a:buNone/>
          </a:pPr>
          <a:r>
            <a:rPr lang="en-US" sz="3700" kern="1200" dirty="0"/>
            <a:t>5</a:t>
          </a:r>
        </a:p>
      </dsp:txBody>
      <dsp:txXfrm>
        <a:off x="9055603" y="811793"/>
        <a:ext cx="596551" cy="596551"/>
      </dsp:txXfrm>
    </dsp:sp>
    <dsp:sp modelId="{61AB657A-C859-410D-BE5F-F128C81BCF90}">
      <dsp:nvSpPr>
        <dsp:cNvPr id="0" name=""/>
        <dsp:cNvSpPr/>
      </dsp:nvSpPr>
      <dsp:spPr>
        <a:xfrm>
          <a:off x="8408629" y="1697494"/>
          <a:ext cx="1890497" cy="196560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125" tIns="165100" rIns="149125" bIns="165100" numCol="1" spcCol="1270" anchor="t" anchorCtr="0">
          <a:noAutofit/>
        </a:bodyPr>
        <a:lstStyle/>
        <a:p>
          <a:pPr marL="0" lvl="0" indent="0" algn="l" defTabSz="488950">
            <a:lnSpc>
              <a:spcPct val="90000"/>
            </a:lnSpc>
            <a:spcBef>
              <a:spcPct val="0"/>
            </a:spcBef>
            <a:spcAft>
              <a:spcPct val="35000"/>
            </a:spcAft>
            <a:buNone/>
          </a:pPr>
          <a:r>
            <a:rPr lang="en-US" sz="1100" kern="1200" dirty="0">
              <a:hlinkClick xmlns:r="http://schemas.openxmlformats.org/officeDocument/2006/relationships" r:id="rId5"/>
            </a:rPr>
            <a:t>https://www.shiftcomm.com/thinking/unraveling-the-stanley-cup-crazes-consumer-marketing-strategies</a:t>
          </a:r>
          <a:r>
            <a:rPr lang="en-US" sz="1100" kern="1200" dirty="0"/>
            <a:t> </a:t>
          </a:r>
        </a:p>
      </dsp:txBody>
      <dsp:txXfrm>
        <a:off x="8408629" y="2075593"/>
        <a:ext cx="1890497" cy="15875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065EC0-A085-4341-9EC4-4DD09E3BA11D}">
      <dsp:nvSpPr>
        <dsp:cNvPr id="0" name=""/>
        <dsp:cNvSpPr/>
      </dsp:nvSpPr>
      <dsp:spPr>
        <a:xfrm>
          <a:off x="5134" y="803033"/>
          <a:ext cx="1591716" cy="234280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The final deliverable is to determine the best way to sell the product.</a:t>
          </a:r>
        </a:p>
      </dsp:txBody>
      <dsp:txXfrm>
        <a:off x="51754" y="849653"/>
        <a:ext cx="1498476" cy="2249568"/>
      </dsp:txXfrm>
    </dsp:sp>
    <dsp:sp modelId="{FEE354E0-6267-4F77-8E2F-F7D24A8F5EE8}">
      <dsp:nvSpPr>
        <dsp:cNvPr id="0" name=""/>
        <dsp:cNvSpPr/>
      </dsp:nvSpPr>
      <dsp:spPr>
        <a:xfrm>
          <a:off x="1756023" y="1777065"/>
          <a:ext cx="337443" cy="39474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1756023" y="1856014"/>
        <a:ext cx="236210" cy="236847"/>
      </dsp:txXfrm>
    </dsp:sp>
    <dsp:sp modelId="{3E2DDC79-9DFC-4338-AE51-C5B1987416CC}">
      <dsp:nvSpPr>
        <dsp:cNvPr id="0" name=""/>
        <dsp:cNvSpPr/>
      </dsp:nvSpPr>
      <dsp:spPr>
        <a:xfrm>
          <a:off x="2233538" y="803033"/>
          <a:ext cx="1591716" cy="2342808"/>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Summary  </a:t>
          </a:r>
        </a:p>
      </dsp:txBody>
      <dsp:txXfrm>
        <a:off x="2280158" y="849653"/>
        <a:ext cx="1498476" cy="2249568"/>
      </dsp:txXfrm>
    </dsp:sp>
    <dsp:sp modelId="{CF5282AA-6D1E-4365-9B26-2024A893ABCC}">
      <dsp:nvSpPr>
        <dsp:cNvPr id="0" name=""/>
        <dsp:cNvSpPr/>
      </dsp:nvSpPr>
      <dsp:spPr>
        <a:xfrm>
          <a:off x="3984426" y="1777065"/>
          <a:ext cx="337443" cy="39474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3984426" y="1856014"/>
        <a:ext cx="236210" cy="236847"/>
      </dsp:txXfrm>
    </dsp:sp>
    <dsp:sp modelId="{81FB9209-7C83-4C85-BD97-A9AC5787CDB4}">
      <dsp:nvSpPr>
        <dsp:cNvPr id="0" name=""/>
        <dsp:cNvSpPr/>
      </dsp:nvSpPr>
      <dsp:spPr>
        <a:xfrm>
          <a:off x="4461941" y="803033"/>
          <a:ext cx="1591716" cy="2342808"/>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The recommendations are to use the knowledge of what has worked for other versions of the Stanley cup and apply it to the new product, and to listen to what consumers are saying about our products and to use that information to determine what the final product should be like. </a:t>
          </a:r>
        </a:p>
      </dsp:txBody>
      <dsp:txXfrm>
        <a:off x="4508561" y="849653"/>
        <a:ext cx="1498476" cy="2249568"/>
      </dsp:txXfrm>
    </dsp:sp>
    <dsp:sp modelId="{4BE33016-A6BF-4940-AAE0-56643F84710B}">
      <dsp:nvSpPr>
        <dsp:cNvPr id="0" name=""/>
        <dsp:cNvSpPr/>
      </dsp:nvSpPr>
      <dsp:spPr>
        <a:xfrm>
          <a:off x="6212830" y="1777065"/>
          <a:ext cx="337443" cy="39474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6212830" y="1856014"/>
        <a:ext cx="236210" cy="236847"/>
      </dsp:txXfrm>
    </dsp:sp>
    <dsp:sp modelId="{DFB7D9EF-BA46-42CF-9552-F9096183A4B1}">
      <dsp:nvSpPr>
        <dsp:cNvPr id="0" name=""/>
        <dsp:cNvSpPr/>
      </dsp:nvSpPr>
      <dsp:spPr>
        <a:xfrm>
          <a:off x="6690345" y="803033"/>
          <a:ext cx="1591716" cy="234280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The format will be a high quality and informative presentation.</a:t>
          </a:r>
        </a:p>
      </dsp:txBody>
      <dsp:txXfrm>
        <a:off x="6736965" y="849653"/>
        <a:ext cx="1498476" cy="2249568"/>
      </dsp:txXfrm>
    </dsp:sp>
    <dsp:sp modelId="{CD60C5DA-3BBB-4428-9FB8-36517A330E2F}">
      <dsp:nvSpPr>
        <dsp:cNvPr id="0" name=""/>
        <dsp:cNvSpPr/>
      </dsp:nvSpPr>
      <dsp:spPr>
        <a:xfrm>
          <a:off x="8441233" y="1777065"/>
          <a:ext cx="337443" cy="39474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dirty="0"/>
        </a:p>
      </dsp:txBody>
      <dsp:txXfrm>
        <a:off x="8441233" y="1856014"/>
        <a:ext cx="236210" cy="236847"/>
      </dsp:txXfrm>
    </dsp:sp>
    <dsp:sp modelId="{AD98B7A3-48D8-4D95-BDDA-26489FFFB9DF}">
      <dsp:nvSpPr>
        <dsp:cNvPr id="0" name=""/>
        <dsp:cNvSpPr/>
      </dsp:nvSpPr>
      <dsp:spPr>
        <a:xfrm>
          <a:off x="8918748" y="803033"/>
          <a:ext cx="1591716" cy="234280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Actionable insights are that the company could have a difficult time since they are new the baby drinkware market, that the amount of competition the market contains, could make it beneficial for the company to form a partnership with one of the other baby drinkware companies.</a:t>
          </a:r>
        </a:p>
      </dsp:txBody>
      <dsp:txXfrm>
        <a:off x="8965368" y="849653"/>
        <a:ext cx="1498476" cy="224956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5F292-3052-4C5B-9360-35CD68F0CB38}">
      <dsp:nvSpPr>
        <dsp:cNvPr id="0" name=""/>
        <dsp:cNvSpPr/>
      </dsp:nvSpPr>
      <dsp:spPr>
        <a:xfrm>
          <a:off x="0" y="2124"/>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963B82-DCF5-4F55-9105-489A08AF541A}">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1"/>
            </a:rPr>
            <a:t>https://www.nbcnews.com/select/shopping/stanley-cup-quencher-review-ncna1302852</a:t>
          </a:r>
          <a:endParaRPr lang="en-US" sz="1700" kern="1200" dirty="0"/>
        </a:p>
      </dsp:txBody>
      <dsp:txXfrm>
        <a:off x="0" y="2124"/>
        <a:ext cx="10515600" cy="724514"/>
      </dsp:txXfrm>
    </dsp:sp>
    <dsp:sp modelId="{541351D0-5293-4F9C-A6D0-2FA753F604B0}">
      <dsp:nvSpPr>
        <dsp:cNvPr id="0" name=""/>
        <dsp:cNvSpPr/>
      </dsp:nvSpPr>
      <dsp:spPr>
        <a:xfrm>
          <a:off x="0" y="726639"/>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40929C-C128-4A9C-8676-5D2B1448D173}">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2"/>
            </a:rPr>
            <a:t>https://www.amazon.com/Stanley-FlowState-Stainless-Insulated-Eucalyptus/product-reviews/B0BQZBFGZN</a:t>
          </a:r>
          <a:r>
            <a:rPr lang="en-US" sz="1700" kern="1200" dirty="0"/>
            <a:t> </a:t>
          </a:r>
        </a:p>
      </dsp:txBody>
      <dsp:txXfrm>
        <a:off x="0" y="726639"/>
        <a:ext cx="10515600" cy="724514"/>
      </dsp:txXfrm>
    </dsp:sp>
    <dsp:sp modelId="{9A507D02-D04E-43C3-BD96-6FC43D7FEB8E}">
      <dsp:nvSpPr>
        <dsp:cNvPr id="0" name=""/>
        <dsp:cNvSpPr/>
      </dsp:nvSpPr>
      <dsp:spPr>
        <a:xfrm>
          <a:off x="0" y="1451154"/>
          <a:ext cx="10515600"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040B07-04CB-4C38-BE8E-4E8736F4819A}">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3"/>
            </a:rPr>
            <a:t>https://feedcheck.co/blog/how-stanley-cup-became-a-1-star-rated-product-after-going-viral/</a:t>
          </a:r>
          <a:r>
            <a:rPr lang="en-US" sz="1700" kern="1200" dirty="0"/>
            <a:t> </a:t>
          </a:r>
        </a:p>
      </dsp:txBody>
      <dsp:txXfrm>
        <a:off x="0" y="1451154"/>
        <a:ext cx="10515600" cy="724514"/>
      </dsp:txXfrm>
    </dsp:sp>
    <dsp:sp modelId="{CDEE0ECF-5A35-45DE-9FB0-4E09378ED679}">
      <dsp:nvSpPr>
        <dsp:cNvPr id="0" name=""/>
        <dsp:cNvSpPr/>
      </dsp:nvSpPr>
      <dsp:spPr>
        <a:xfrm>
          <a:off x="0" y="2175669"/>
          <a:ext cx="10515600"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311576-5166-487D-A1DF-B3603F97FB0D}">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4"/>
            </a:rPr>
            <a:t>https://ayanalage.com/are-stanley-tumblers-worth-it/</a:t>
          </a:r>
          <a:r>
            <a:rPr lang="en-US" sz="1700" kern="1200" dirty="0"/>
            <a:t> </a:t>
          </a:r>
        </a:p>
      </dsp:txBody>
      <dsp:txXfrm>
        <a:off x="0" y="2175669"/>
        <a:ext cx="10515600" cy="724514"/>
      </dsp:txXfrm>
    </dsp:sp>
    <dsp:sp modelId="{E57EA518-1BFB-4EF5-B90D-C62E84A68325}">
      <dsp:nvSpPr>
        <dsp:cNvPr id="0" name=""/>
        <dsp:cNvSpPr/>
      </dsp:nvSpPr>
      <dsp:spPr>
        <a:xfrm>
          <a:off x="0" y="2900183"/>
          <a:ext cx="10515600" cy="0"/>
        </a:xfrm>
        <a:prstGeom prst="lin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61AE42-72EA-4A23-9C6F-5945E8180421}">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5"/>
            </a:rPr>
            <a:t>https://www.youtube.com/watch?v=D3J1NQGAHHw</a:t>
          </a:r>
          <a:r>
            <a:rPr lang="en-US" sz="1700" kern="1200" dirty="0"/>
            <a:t> </a:t>
          </a:r>
        </a:p>
      </dsp:txBody>
      <dsp:txXfrm>
        <a:off x="0" y="2900183"/>
        <a:ext cx="10515600" cy="724514"/>
      </dsp:txXfrm>
    </dsp:sp>
    <dsp:sp modelId="{486479D7-D27F-438B-A369-C28DEA284D53}">
      <dsp:nvSpPr>
        <dsp:cNvPr id="0" name=""/>
        <dsp:cNvSpPr/>
      </dsp:nvSpPr>
      <dsp:spPr>
        <a:xfrm>
          <a:off x="0" y="3624698"/>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4817C-D93B-4CCC-97FE-2989897AE845}">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hlinkClick xmlns:r="http://schemas.openxmlformats.org/officeDocument/2006/relationships" r:id="rId6"/>
            </a:rPr>
            <a:t>https://www.youtube.com/watch?v=xHewWZdy1WQ</a:t>
          </a:r>
          <a:endParaRPr lang="en-US" sz="1700" kern="1200" dirty="0"/>
        </a:p>
        <a:p>
          <a:pPr marL="0" lvl="0" indent="0" algn="l" defTabSz="755650">
            <a:lnSpc>
              <a:spcPct val="90000"/>
            </a:lnSpc>
            <a:spcBef>
              <a:spcPct val="0"/>
            </a:spcBef>
            <a:spcAft>
              <a:spcPct val="35000"/>
            </a:spcAft>
            <a:buNone/>
          </a:pPr>
          <a:r>
            <a:rPr lang="en-US" sz="1700" kern="1200" dirty="0">
              <a:hlinkClick xmlns:r="http://schemas.openxmlformats.org/officeDocument/2006/relationships" r:id="rId7"/>
            </a:rPr>
            <a:t>https://reviewed.usatoday.com/parenting/best-right-now/the-best-sippy-cups-and-transition-cups</a:t>
          </a:r>
          <a:r>
            <a:rPr lang="en-US" sz="1700" kern="1200" dirty="0"/>
            <a:t>  </a:t>
          </a:r>
        </a:p>
      </dsp:txBody>
      <dsp:txXfrm>
        <a:off x="0" y="3624698"/>
        <a:ext cx="10515600" cy="7245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F7B1C9-5BE2-4FF0-B51E-44F76900D497}" type="datetimeFigureOut">
              <a:rPr lang="en-US" smtClean="0"/>
              <a:t>10/23/2026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C083EB-26E0-42EE-9C81-4193BA8CA818}" type="slidenum">
              <a:rPr lang="en-US" smtClean="0"/>
              <a:t>‹#›</a:t>
            </a:fld>
            <a:endParaRPr lang="en-US" dirty="0"/>
          </a:p>
        </p:txBody>
      </p:sp>
    </p:spTree>
    <p:extLst>
      <p:ext uri="{BB962C8B-B14F-4D97-AF65-F5344CB8AC3E}">
        <p14:creationId xmlns:p14="http://schemas.microsoft.com/office/powerpoint/2010/main" val="1592853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083EB-26E0-42EE-9C81-4193BA8CA818}" type="slidenum">
              <a:rPr lang="en-US" smtClean="0"/>
              <a:t>2</a:t>
            </a:fld>
            <a:endParaRPr lang="en-US" dirty="0"/>
          </a:p>
        </p:txBody>
      </p:sp>
    </p:spTree>
    <p:extLst>
      <p:ext uri="{BB962C8B-B14F-4D97-AF65-F5344CB8AC3E}">
        <p14:creationId xmlns:p14="http://schemas.microsoft.com/office/powerpoint/2010/main" val="2575170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083EB-26E0-42EE-9C81-4193BA8CA818}" type="slidenum">
              <a:rPr lang="en-US" smtClean="0"/>
              <a:t>17</a:t>
            </a:fld>
            <a:endParaRPr lang="en-US" dirty="0"/>
          </a:p>
        </p:txBody>
      </p:sp>
    </p:spTree>
    <p:extLst>
      <p:ext uri="{BB962C8B-B14F-4D97-AF65-F5344CB8AC3E}">
        <p14:creationId xmlns:p14="http://schemas.microsoft.com/office/powerpoint/2010/main" val="249927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083EB-26E0-42EE-9C81-4193BA8CA818}" type="slidenum">
              <a:rPr lang="en-US" smtClean="0"/>
              <a:t>18</a:t>
            </a:fld>
            <a:endParaRPr lang="en-US" dirty="0"/>
          </a:p>
        </p:txBody>
      </p:sp>
    </p:spTree>
    <p:extLst>
      <p:ext uri="{BB962C8B-B14F-4D97-AF65-F5344CB8AC3E}">
        <p14:creationId xmlns:p14="http://schemas.microsoft.com/office/powerpoint/2010/main" val="1735028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083EB-26E0-42EE-9C81-4193BA8CA818}" type="slidenum">
              <a:rPr lang="en-US" smtClean="0"/>
              <a:t>19</a:t>
            </a:fld>
            <a:endParaRPr lang="en-US" dirty="0"/>
          </a:p>
        </p:txBody>
      </p:sp>
    </p:spTree>
    <p:extLst>
      <p:ext uri="{BB962C8B-B14F-4D97-AF65-F5344CB8AC3E}">
        <p14:creationId xmlns:p14="http://schemas.microsoft.com/office/powerpoint/2010/main" val="2418116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C083EB-26E0-42EE-9C81-4193BA8CA818}" type="slidenum">
              <a:rPr lang="en-US" smtClean="0"/>
              <a:t>20</a:t>
            </a:fld>
            <a:endParaRPr lang="en-US" dirty="0"/>
          </a:p>
        </p:txBody>
      </p:sp>
    </p:spTree>
    <p:extLst>
      <p:ext uri="{BB962C8B-B14F-4D97-AF65-F5344CB8AC3E}">
        <p14:creationId xmlns:p14="http://schemas.microsoft.com/office/powerpoint/2010/main" val="186855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2807-A4D0-9573-1228-923E3535C9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43677C-8AF9-5E19-A48E-3E578F1C6A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FCAD35-AAF8-67A7-A320-1CF53E794A8C}"/>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C5CED12C-B381-E7F8-1EBB-0115396219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78C4B6C-5163-EB8A-FE61-DD94BC5ACF41}"/>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1964000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F053-BBA2-0902-1956-270633B2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813FBA-BB6D-6753-905F-A5A4D23299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D705FF-3060-F151-85DB-AA4852EF2AB0}"/>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FC0E1494-6522-D2D0-A7A4-3E8FB44F06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621B3A-5036-21CE-5DF9-8BC4D122887B}"/>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393512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F9190-D1D4-C7A0-2AF5-21EC7659CB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3D3FE6-5CA2-0884-DB43-40B2414DAF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1AB6DE-4AC0-1A9F-F56C-A0CEBA3A6280}"/>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EF784C41-D904-7213-03DF-DF6A79CC1F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0245AD-B479-FA3C-EEBC-F315B470379C}"/>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1600574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79B3-AB5C-4009-9A4E-DF73AA70D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114714-AF34-C67A-DA5E-A6D63B025A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61DDBA-F503-800E-794F-E05F7B66F7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B939B1-1F03-DFB5-B3D5-9331D4BDCB23}"/>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6" name="Footer Placeholder 5">
            <a:extLst>
              <a:ext uri="{FF2B5EF4-FFF2-40B4-BE49-F238E27FC236}">
                <a16:creationId xmlns:a16="http://schemas.microsoft.com/office/drawing/2014/main" id="{26E62343-1DC4-6207-E734-5E69925786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FF31372-C35A-87F2-AF3D-91056C1E2015}"/>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81210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64ED4-53EC-25DF-338A-B2A7186BE1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463C47-7306-AA39-D677-B677A0E9BC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4A3FC2-9D60-BD63-E657-8DD7516FDD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440FE6-0EF1-ED54-5BD7-723772C0B7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5902F9-AF38-8452-7521-4FA52F40FB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1C9C88-79EC-5FD4-5F16-E0907F0AA3EC}"/>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8" name="Footer Placeholder 7">
            <a:extLst>
              <a:ext uri="{FF2B5EF4-FFF2-40B4-BE49-F238E27FC236}">
                <a16:creationId xmlns:a16="http://schemas.microsoft.com/office/drawing/2014/main" id="{BF433E47-9FC4-CB28-AABA-AB2C95F3C9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472EA79-AA08-647F-0C6A-54A9B243E9CE}"/>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7934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1793-22AE-672F-C1CF-C46109FD79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EF7F43-CA1A-A76E-05E4-B50AC3ABBAE7}"/>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4" name="Footer Placeholder 3">
            <a:extLst>
              <a:ext uri="{FF2B5EF4-FFF2-40B4-BE49-F238E27FC236}">
                <a16:creationId xmlns:a16="http://schemas.microsoft.com/office/drawing/2014/main" id="{D66EAA07-8099-2655-5CA5-1627D88424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85CF396-F00C-A3CE-1405-813751968107}"/>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2592032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053C68-C21E-4862-7E58-6386481F6F7A}"/>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3" name="Footer Placeholder 2">
            <a:extLst>
              <a:ext uri="{FF2B5EF4-FFF2-40B4-BE49-F238E27FC236}">
                <a16:creationId xmlns:a16="http://schemas.microsoft.com/office/drawing/2014/main" id="{56ED6CF8-51C1-76AB-9F0E-2FD73865E33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BDEA10D-69B1-E79C-FBEB-B5293371D087}"/>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2953334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67772-D9F2-44B5-109F-A9147695DC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E0B7E7-C1AB-149D-6ADD-76D0282F5C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98418E-E58E-F703-A61B-2807962A4D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A632F1-7BA5-9FFC-89CF-F494B87DC824}"/>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6" name="Footer Placeholder 5">
            <a:extLst>
              <a:ext uri="{FF2B5EF4-FFF2-40B4-BE49-F238E27FC236}">
                <a16:creationId xmlns:a16="http://schemas.microsoft.com/office/drawing/2014/main" id="{0251CE54-32C4-AD49-39F0-547A146A51A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6DB37E-D66C-2344-0177-2B109358D9E1}"/>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3969409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EBD0-B1DC-C007-B0EE-1A32D600EB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534184-F43B-2469-57D9-4AFBB4341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A589814-D0D0-0FD3-1048-627D02C17E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EBE5FC0-8BBB-B1D7-F028-D30DBB8B3C5D}"/>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6" name="Footer Placeholder 5">
            <a:extLst>
              <a:ext uri="{FF2B5EF4-FFF2-40B4-BE49-F238E27FC236}">
                <a16:creationId xmlns:a16="http://schemas.microsoft.com/office/drawing/2014/main" id="{386184F3-A965-E5F8-8E87-87027CE47E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68FA176-A8B8-D1E2-8E61-CDF830ED86AD}"/>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647520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72E1-7F8D-BFE0-4D27-B643ED4366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946237-DAC8-F0B2-4EE0-6463185BE5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1D477-28EE-3967-8258-FF2829C2B80F}"/>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B0AB5E71-D27F-CEE5-E28A-53B55FF7E3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657796-3B36-EB05-CCB6-170B573E17B8}"/>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552581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12FDD1-6A72-EE9C-9D86-A29C5FEA48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4CB81E-5BCF-50CF-1837-511A8F6CC2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056CC-0533-E645-3D62-4450AFCBB735}"/>
              </a:ext>
            </a:extLst>
          </p:cNvPr>
          <p:cNvSpPr>
            <a:spLocks noGrp="1"/>
          </p:cNvSpPr>
          <p:nvPr>
            <p:ph type="dt" sz="half" idx="10"/>
          </p:nvPr>
        </p:nvSpPr>
        <p:spPr/>
        <p:txBody>
          <a:body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E3E88939-4634-774C-3B13-4E06C0A0D9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047484-A1A7-A30D-B24B-0B755AB7B656}"/>
              </a:ext>
            </a:extLst>
          </p:cNvPr>
          <p:cNvSpPr>
            <a:spLocks noGrp="1"/>
          </p:cNvSpPr>
          <p:nvPr>
            <p:ph type="sldNum" sz="quarter" idx="12"/>
          </p:nvPr>
        </p:nvSpPr>
        <p:spPr/>
        <p:txBody>
          <a:bodyPr/>
          <a:lstStyle/>
          <a:p>
            <a:fld id="{68CCC0D6-F4E4-4880-A62B-5DB9A3B5F210}" type="slidenum">
              <a:rPr lang="en-US" smtClean="0"/>
              <a:t>‹#›</a:t>
            </a:fld>
            <a:endParaRPr lang="en-US" dirty="0"/>
          </a:p>
        </p:txBody>
      </p:sp>
    </p:spTree>
    <p:extLst>
      <p:ext uri="{BB962C8B-B14F-4D97-AF65-F5344CB8AC3E}">
        <p14:creationId xmlns:p14="http://schemas.microsoft.com/office/powerpoint/2010/main" val="1212093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D15D6D-79A1-7EF8-7CD7-35E3D87CAF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29EE6AA-CDA8-A52E-38DF-48A04B762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A852B-F20C-42B3-823A-BE0FCFE480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547C3D-1E39-41D4-9846-2286DE6BEE04}" type="datetimeFigureOut">
              <a:rPr lang="en-US" smtClean="0"/>
              <a:t>10/23/2026</a:t>
            </a:fld>
            <a:endParaRPr lang="en-US" dirty="0"/>
          </a:p>
        </p:txBody>
      </p:sp>
      <p:sp>
        <p:nvSpPr>
          <p:cNvPr id="5" name="Footer Placeholder 4">
            <a:extLst>
              <a:ext uri="{FF2B5EF4-FFF2-40B4-BE49-F238E27FC236}">
                <a16:creationId xmlns:a16="http://schemas.microsoft.com/office/drawing/2014/main" id="{76140B6F-446E-7DD3-12C9-56B62547A8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C59D998-6CC5-623F-C34A-9C882D35C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CCC0D6-F4E4-4880-A62B-5DB9A3B5F210}" type="slidenum">
              <a:rPr lang="en-US" smtClean="0"/>
              <a:t>‹#›</a:t>
            </a:fld>
            <a:endParaRPr lang="en-US" dirty="0"/>
          </a:p>
        </p:txBody>
      </p:sp>
    </p:spTree>
    <p:extLst>
      <p:ext uri="{BB962C8B-B14F-4D97-AF65-F5344CB8AC3E}">
        <p14:creationId xmlns:p14="http://schemas.microsoft.com/office/powerpoint/2010/main" val="69812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inc.com/kai-ravariere/4-ways-stanley-10xd-its-revenue-in-just-four-years-by-rebranding-a-failing-product.html" TargetMode="External"/><Relationship Id="rId2" Type="http://schemas.openxmlformats.org/officeDocument/2006/relationships/hyperlink" Target="https://www.youtube.com/watch?v=Yzu4xY1H-7Y" TargetMode="External"/><Relationship Id="rId1" Type="http://schemas.openxmlformats.org/officeDocument/2006/relationships/slideLayout" Target="../slideLayouts/slideLayout2.xml"/><Relationship Id="rId6" Type="http://schemas.openxmlformats.org/officeDocument/2006/relationships/hyperlink" Target="https://feathersandstripes.com/is-the-stanley-cup-worth-it-my-brutally-honest-review/" TargetMode="External"/><Relationship Id="rId5" Type="http://schemas.openxmlformats.org/officeDocument/2006/relationships/hyperlink" Target="https://www.amazon.com/Stanley-Adventure-Quencher-Travel-Tumbler/product-reviews/B09V5Q3Q21?reviewerType=all_reviews" TargetMode="External"/><Relationship Id="rId4" Type="http://schemas.openxmlformats.org/officeDocument/2006/relationships/hyperlink" Target="https://tonicsiteshop.com/stanley-mugs-genius-marketing-strategies/https:/tonicsiteshop.com/stanley-mugs-genius-marketing-strategies/" TargetMode="Externa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feathersandstripes.com/is-the-stanley-cup-worth-it-my-brutally-honest-review/" TargetMode="External"/><Relationship Id="rId3" Type="http://schemas.openxmlformats.org/officeDocument/2006/relationships/hyperlink" Target="https://www.youtube.com/watch?v=Yzu4xY1H-7Y" TargetMode="External"/><Relationship Id="rId7" Type="http://schemas.openxmlformats.org/officeDocument/2006/relationships/hyperlink" Target="https://www.trustpilot.com/review/stanley-pmi.com" TargetMode="External"/><Relationship Id="rId2" Type="http://schemas.openxmlformats.org/officeDocument/2006/relationships/hyperlink" Target="https://reviewed.usatoday.com/parenting/best-right-now/the-best-sippy-cups-and-transition-cups" TargetMode="External"/><Relationship Id="rId1" Type="http://schemas.openxmlformats.org/officeDocument/2006/relationships/slideLayout" Target="../slideLayouts/slideLayout2.xml"/><Relationship Id="rId6" Type="http://schemas.openxmlformats.org/officeDocument/2006/relationships/hyperlink" Target="https://www.amazon.com/Stanley-Adventure-Quencher-Travel-Tumbler/product-reviews/B09V5Q3Q21?reviewerType=all_reviews" TargetMode="External"/><Relationship Id="rId5" Type="http://schemas.openxmlformats.org/officeDocument/2006/relationships/hyperlink" Target="https://tonicsiteshop.com/stanley-mugs-genius-marketing-strategies/https:/tonicsiteshop.com/stanley-mugs-genius-marketing-strategies/" TargetMode="External"/><Relationship Id="rId4" Type="http://schemas.openxmlformats.org/officeDocument/2006/relationships/hyperlink" Target="https://www.inc.com/kai-ravariere/4-ways-stanley-10xd-its-revenue-in-just-four-years-by-rebranding-a-failing-product.html" TargetMode="Externa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3" Type="http://schemas.openxmlformats.org/officeDocument/2006/relationships/hyperlink" Target="https://www.foodandwine.com/do-stanley-cups-have-lead-8710633" TargetMode="External"/><Relationship Id="rId7" Type="http://schemas.openxmlformats.org/officeDocument/2006/relationships/hyperlink" Target="https://www.shiftcomm.com/thinking/unraveling-the-stanley-cup-crazes-consumer-marketing-strategies" TargetMode="External"/><Relationship Id="rId2" Type="http://schemas.openxmlformats.org/officeDocument/2006/relationships/hyperlink" Target="https://www.youtube.com/watch?v=S8GoqZ2LS18" TargetMode="External"/><Relationship Id="rId1" Type="http://schemas.openxmlformats.org/officeDocument/2006/relationships/slideLayout" Target="../slideLayouts/slideLayout2.xml"/><Relationship Id="rId6" Type="http://schemas.openxmlformats.org/officeDocument/2006/relationships/hyperlink" Target="https://www.rivaliq.com/blog/stanleys-marketing-strategy/" TargetMode="External"/><Relationship Id="rId5" Type="http://schemas.openxmlformats.org/officeDocument/2006/relationships/hyperlink" Target="https://www.electromarketing.com/blog/raise-the-stanley-our-observations-of-stanleys-marketing-transformation" TargetMode="External"/><Relationship Id="rId4" Type="http://schemas.openxmlformats.org/officeDocument/2006/relationships/hyperlink" Target="https://www.newyorker.com/culture/infinite-scroll/how-the-stanley-cup-went-vir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6652D6-F69B-EE4A-6777-6A30AF11827E}"/>
              </a:ext>
            </a:extLst>
          </p:cNvPr>
          <p:cNvSpPr>
            <a:spLocks noGrp="1"/>
          </p:cNvSpPr>
          <p:nvPr>
            <p:ph type="ctrTitle"/>
          </p:nvPr>
        </p:nvSpPr>
        <p:spPr>
          <a:xfrm>
            <a:off x="1524000" y="1293338"/>
            <a:ext cx="9144000" cy="3274592"/>
          </a:xfrm>
        </p:spPr>
        <p:txBody>
          <a:bodyPr anchor="ctr">
            <a:normAutofit/>
          </a:bodyPr>
          <a:lstStyle/>
          <a:p>
            <a:r>
              <a:rPr lang="en-US" sz="7200" dirty="0">
                <a:latin typeface="Times New Roman" panose="02020603050405020304" pitchFamily="18" charset="0"/>
                <a:cs typeface="Times New Roman" panose="02020603050405020304" pitchFamily="18" charset="0"/>
              </a:rPr>
              <a:t>Stanley Research Brief</a:t>
            </a:r>
            <a:br>
              <a:rPr lang="en-US" sz="7200" dirty="0">
                <a:latin typeface="Times New Roman" panose="02020603050405020304" pitchFamily="18" charset="0"/>
                <a:cs typeface="Times New Roman" panose="02020603050405020304" pitchFamily="18" charset="0"/>
              </a:rPr>
            </a:br>
            <a:r>
              <a:rPr lang="en-US" sz="7200" dirty="0">
                <a:latin typeface="Times New Roman" panose="02020603050405020304" pitchFamily="18" charset="0"/>
                <a:cs typeface="Times New Roman" panose="02020603050405020304" pitchFamily="18" charset="0"/>
              </a:rPr>
              <a:t>Robert Luby</a:t>
            </a:r>
          </a:p>
        </p:txBody>
      </p:sp>
      <p:sp>
        <p:nvSpPr>
          <p:cNvPr id="3" name="Subtitle 2">
            <a:extLst>
              <a:ext uri="{FF2B5EF4-FFF2-40B4-BE49-F238E27FC236}">
                <a16:creationId xmlns:a16="http://schemas.microsoft.com/office/drawing/2014/main" id="{5245A3CB-97EA-748A-3F54-A7EFEA43793F}"/>
              </a:ext>
            </a:extLst>
          </p:cNvPr>
          <p:cNvSpPr>
            <a:spLocks noGrp="1"/>
          </p:cNvSpPr>
          <p:nvPr>
            <p:ph type="subTitle" idx="1"/>
          </p:nvPr>
        </p:nvSpPr>
        <p:spPr>
          <a:xfrm>
            <a:off x="1524000" y="5514052"/>
            <a:ext cx="9144000" cy="651910"/>
          </a:xfrm>
        </p:spPr>
        <p:txBody>
          <a:bodyPr anchor="ctr">
            <a:normAutofit/>
          </a:bodyPr>
          <a:lstStyle/>
          <a:p>
            <a:endParaRPr lang="en-US" dirty="0"/>
          </a:p>
        </p:txBody>
      </p:sp>
      <p:cxnSp>
        <p:nvCxnSpPr>
          <p:cNvPr id="44" name="Straight Connector 4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11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4C92DF4-8CAC-DEF3-6100-0BCBAC5F5796}"/>
              </a:ext>
            </a:extLst>
          </p:cNvPr>
          <p:cNvSpPr>
            <a:spLocks noGrp="1"/>
          </p:cNvSpPr>
          <p:nvPr>
            <p:ph type="title"/>
          </p:nvPr>
        </p:nvSpPr>
        <p:spPr>
          <a:xfrm>
            <a:off x="841248" y="256032"/>
            <a:ext cx="10506456" cy="1014984"/>
          </a:xfrm>
        </p:spPr>
        <p:txBody>
          <a:bodyPr anchor="b">
            <a:normAutofit/>
          </a:bodyPr>
          <a:lstStyle/>
          <a:p>
            <a:pPr algn="ctr"/>
            <a:r>
              <a:rPr lang="en-US" dirty="0"/>
              <a:t>Contextual Overview</a:t>
            </a:r>
          </a:p>
        </p:txBody>
      </p:sp>
      <p:sp>
        <p:nvSpPr>
          <p:cNvPr id="26" name="Rectangle 25">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8" name="Rectangle 2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4BF4FD7B-5928-E09D-3DE9-2EAF33BAEF01}"/>
              </a:ext>
            </a:extLst>
          </p:cNvPr>
          <p:cNvGraphicFramePr>
            <a:graphicFrameLocks noGrp="1"/>
          </p:cNvGraphicFramePr>
          <p:nvPr>
            <p:ph idx="1"/>
            <p:extLst>
              <p:ext uri="{D42A27DB-BD31-4B8C-83A1-F6EECF244321}">
                <p14:modId xmlns:p14="http://schemas.microsoft.com/office/powerpoint/2010/main" val="1943733453"/>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93329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6D5086-2263-3709-D873-6FA7E249709D}"/>
              </a:ext>
            </a:extLst>
          </p:cNvPr>
          <p:cNvSpPr>
            <a:spLocks noGrp="1"/>
          </p:cNvSpPr>
          <p:nvPr>
            <p:ph type="title"/>
          </p:nvPr>
        </p:nvSpPr>
        <p:spPr>
          <a:xfrm>
            <a:off x="1156851" y="637762"/>
            <a:ext cx="9888496" cy="900131"/>
          </a:xfrm>
        </p:spPr>
        <p:txBody>
          <a:bodyPr anchor="t">
            <a:normAutofit/>
          </a:bodyPr>
          <a:lstStyle/>
          <a:p>
            <a:pPr algn="ctr"/>
            <a:r>
              <a:rPr lang="en-US" sz="4000" dirty="0">
                <a:solidFill>
                  <a:schemeClr val="bg1"/>
                </a:solidFill>
              </a:rPr>
              <a:t>Current Problem or Situation</a:t>
            </a: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FDCD277C-0AB0-05BD-0629-9FDE5C043602}"/>
              </a:ext>
            </a:extLst>
          </p:cNvPr>
          <p:cNvSpPr>
            <a:spLocks noGrp="1"/>
          </p:cNvSpPr>
          <p:nvPr>
            <p:ph idx="1"/>
          </p:nvPr>
        </p:nvSpPr>
        <p:spPr>
          <a:xfrm>
            <a:off x="1155548" y="2217343"/>
            <a:ext cx="9880893" cy="3959619"/>
          </a:xfrm>
        </p:spPr>
        <p:txBody>
          <a:bodyPr>
            <a:normAutofit/>
          </a:bodyPr>
          <a:lstStyle/>
          <a:p>
            <a:r>
              <a:rPr lang="en-US" sz="2200" dirty="0">
                <a:latin typeface="Times New Roman" panose="02020603050405020304" pitchFamily="18" charset="0"/>
                <a:cs typeface="Times New Roman" panose="02020603050405020304" pitchFamily="18" charset="0"/>
              </a:rPr>
              <a:t>The baby drinkware market currently includes sippy cups and bottles. </a:t>
            </a:r>
          </a:p>
          <a:p>
            <a:r>
              <a:rPr lang="en-US" sz="2200" dirty="0">
                <a:latin typeface="Times New Roman" panose="02020603050405020304" pitchFamily="18" charset="0"/>
                <a:cs typeface="Times New Roman" panose="02020603050405020304" pitchFamily="18" charset="0"/>
              </a:rPr>
              <a:t>These can appeal to parents who have infants or toddlers.  </a:t>
            </a:r>
          </a:p>
          <a:p>
            <a:r>
              <a:rPr lang="en-US" sz="2200" dirty="0">
                <a:latin typeface="Times New Roman" panose="02020603050405020304" pitchFamily="18" charset="0"/>
                <a:cs typeface="Times New Roman" panose="02020603050405020304" pitchFamily="18" charset="0"/>
              </a:rPr>
              <a:t>The demand for it is due to the need for options that are safe, that do not spill, that are not difficult to clean up, and the general need for cups that can support the developing stages of young children who are transitioning between bottles and cups. </a:t>
            </a:r>
          </a:p>
          <a:p>
            <a:r>
              <a:rPr lang="en-US" sz="2200" dirty="0">
                <a:latin typeface="Times New Roman" panose="02020603050405020304" pitchFamily="18" charset="0"/>
                <a:cs typeface="Times New Roman" panose="02020603050405020304" pitchFamily="18" charset="0"/>
              </a:rPr>
              <a:t>The companies sell products that have functionally, that are safe, and that contain interesting and unique designs.</a:t>
            </a:r>
          </a:p>
        </p:txBody>
      </p:sp>
    </p:spTree>
    <p:extLst>
      <p:ext uri="{BB962C8B-B14F-4D97-AF65-F5344CB8AC3E}">
        <p14:creationId xmlns:p14="http://schemas.microsoft.com/office/powerpoint/2010/main" val="226445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6E8C31-C1A4-C5B0-20AA-91CD29E0E36F}"/>
              </a:ext>
            </a:extLst>
          </p:cNvPr>
          <p:cNvSpPr>
            <a:spLocks noGrp="1"/>
          </p:cNvSpPr>
          <p:nvPr>
            <p:ph type="title"/>
          </p:nvPr>
        </p:nvSpPr>
        <p:spPr>
          <a:xfrm>
            <a:off x="1156851" y="637762"/>
            <a:ext cx="9888496" cy="900131"/>
          </a:xfrm>
        </p:spPr>
        <p:txBody>
          <a:bodyPr anchor="t">
            <a:normAutofit/>
          </a:bodyPr>
          <a:lstStyle/>
          <a:p>
            <a:pPr algn="ctr"/>
            <a:r>
              <a:rPr lang="en-US" sz="4000" dirty="0">
                <a:solidFill>
                  <a:schemeClr val="bg1"/>
                </a:solidFill>
              </a:rPr>
              <a:t>Market Size</a:t>
            </a:r>
          </a:p>
        </p:txBody>
      </p:sp>
      <p:sp>
        <p:nvSpPr>
          <p:cNvPr id="30" name="Rectangle 2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F46394A-200D-4219-DE8B-9592B5E4D5D8}"/>
              </a:ext>
            </a:extLst>
          </p:cNvPr>
          <p:cNvSpPr>
            <a:spLocks noGrp="1"/>
          </p:cNvSpPr>
          <p:nvPr>
            <p:ph idx="1"/>
          </p:nvPr>
        </p:nvSpPr>
        <p:spPr>
          <a:xfrm>
            <a:off x="1155548" y="2217343"/>
            <a:ext cx="9880893" cy="3959619"/>
          </a:xfrm>
        </p:spPr>
        <p:txBody>
          <a:bodyPr>
            <a:normAutofit/>
          </a:bodyPr>
          <a:lstStyle/>
          <a:p>
            <a:r>
              <a:rPr lang="en-US" sz="2400" dirty="0">
                <a:latin typeface="Times New Roman" panose="02020603050405020304" pitchFamily="18" charset="0"/>
                <a:cs typeface="Times New Roman" panose="02020603050405020304" pitchFamily="18" charset="0"/>
              </a:rPr>
              <a:t>At the global level, this market includes products such as sippy cups, baby bottles, and other types of transitional drinkware.</a:t>
            </a:r>
          </a:p>
          <a:p>
            <a:r>
              <a:rPr lang="en-US" sz="2400" dirty="0">
                <a:latin typeface="Times New Roman" panose="02020603050405020304" pitchFamily="18" charset="0"/>
                <a:cs typeface="Times New Roman" panose="02020603050405020304" pitchFamily="18" charset="0"/>
              </a:rPr>
              <a:t> It also had a valuation of approximately </a:t>
            </a:r>
            <a:r>
              <a:rPr lang="en-US" sz="2400" b="1" dirty="0">
                <a:latin typeface="Times New Roman" panose="02020603050405020304" pitchFamily="18" charset="0"/>
                <a:cs typeface="Times New Roman" panose="02020603050405020304" pitchFamily="18" charset="0"/>
              </a:rPr>
              <a:t>$2.5 billion</a:t>
            </a:r>
            <a:r>
              <a:rPr lang="en-US" sz="2400" dirty="0">
                <a:latin typeface="Times New Roman" panose="02020603050405020304" pitchFamily="18" charset="0"/>
                <a:cs typeface="Times New Roman" panose="02020603050405020304" pitchFamily="18" charset="0"/>
              </a:rPr>
              <a:t> in 2020 and has grown steadily.</a:t>
            </a:r>
          </a:p>
          <a:p>
            <a:r>
              <a:rPr lang="en-US" sz="2400" dirty="0">
                <a:latin typeface="Times New Roman" panose="02020603050405020304" pitchFamily="18" charset="0"/>
                <a:cs typeface="Times New Roman" panose="02020603050405020304" pitchFamily="18" charset="0"/>
              </a:rPr>
              <a:t>The markets growth is due to increasing birth rates in particular regions, increasing parental concerns about baby safety, and a demand for eco-friendly and bpa-free products.</a:t>
            </a:r>
          </a:p>
          <a:p>
            <a:r>
              <a:rPr lang="en-US" sz="2400" dirty="0">
                <a:latin typeface="Times New Roman" panose="02020603050405020304" pitchFamily="18" charset="0"/>
                <a:cs typeface="Times New Roman" panose="02020603050405020304" pitchFamily="18" charset="0"/>
              </a:rPr>
              <a:t>It is projected to grow at the </a:t>
            </a:r>
            <a:r>
              <a:rPr lang="en-US" sz="2400" b="1" dirty="0">
                <a:latin typeface="Times New Roman" panose="02020603050405020304" pitchFamily="18" charset="0"/>
                <a:cs typeface="Times New Roman" panose="02020603050405020304" pitchFamily="18" charset="0"/>
              </a:rPr>
              <a:t>CAGR,  or Compound Annual Growth Rate of 5-7%</a:t>
            </a:r>
            <a:r>
              <a:rPr lang="en-US" sz="2400" dirty="0">
                <a:latin typeface="Times New Roman" panose="02020603050405020304" pitchFamily="18" charset="0"/>
                <a:cs typeface="Times New Roman" panose="02020603050405020304" pitchFamily="18" charset="0"/>
              </a:rPr>
              <a:t> over a period that lasts over the next several years. </a:t>
            </a:r>
          </a:p>
          <a:p>
            <a:r>
              <a:rPr lang="en-US" sz="2400" dirty="0">
                <a:latin typeface="Times New Roman" panose="02020603050405020304" pitchFamily="18" charset="0"/>
                <a:cs typeface="Times New Roman" panose="02020603050405020304" pitchFamily="18" charset="0"/>
              </a:rPr>
              <a:t>By 2027, it is expected that this market will achieve 3.5 billion dollars.</a:t>
            </a:r>
          </a:p>
        </p:txBody>
      </p:sp>
    </p:spTree>
    <p:extLst>
      <p:ext uri="{BB962C8B-B14F-4D97-AF65-F5344CB8AC3E}">
        <p14:creationId xmlns:p14="http://schemas.microsoft.com/office/powerpoint/2010/main" val="352159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92D3A1-A0D5-7676-4002-898C59869D56}"/>
              </a:ext>
            </a:extLst>
          </p:cNvPr>
          <p:cNvSpPr>
            <a:spLocks noGrp="1"/>
          </p:cNvSpPr>
          <p:nvPr>
            <p:ph type="title"/>
          </p:nvPr>
        </p:nvSpPr>
        <p:spPr>
          <a:xfrm>
            <a:off x="838200" y="557188"/>
            <a:ext cx="10515600" cy="1133499"/>
          </a:xfrm>
        </p:spPr>
        <p:txBody>
          <a:bodyPr>
            <a:normAutofit/>
          </a:bodyPr>
          <a:lstStyle/>
          <a:p>
            <a:pPr algn="ctr"/>
            <a:r>
              <a:rPr lang="en-US" sz="5200" dirty="0"/>
              <a:t>Contextual Overview Cont.</a:t>
            </a:r>
          </a:p>
        </p:txBody>
      </p:sp>
      <p:graphicFrame>
        <p:nvGraphicFramePr>
          <p:cNvPr id="14" name="Content Placeholder 2">
            <a:extLst>
              <a:ext uri="{FF2B5EF4-FFF2-40B4-BE49-F238E27FC236}">
                <a16:creationId xmlns:a16="http://schemas.microsoft.com/office/drawing/2014/main" id="{F900F2A6-A86B-4A2A-7789-CCAC785575EE}"/>
              </a:ext>
            </a:extLst>
          </p:cNvPr>
          <p:cNvGraphicFramePr>
            <a:graphicFrameLocks noGrp="1"/>
          </p:cNvGraphicFramePr>
          <p:nvPr>
            <p:ph idx="1"/>
            <p:extLst>
              <p:ext uri="{D42A27DB-BD31-4B8C-83A1-F6EECF244321}">
                <p14:modId xmlns:p14="http://schemas.microsoft.com/office/powerpoint/2010/main" val="2466856264"/>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393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FBE1F8C-7D1D-D252-EEBF-A3C0790C4298}"/>
              </a:ext>
            </a:extLst>
          </p:cNvPr>
          <p:cNvSpPr>
            <a:spLocks noGrp="1"/>
          </p:cNvSpPr>
          <p:nvPr>
            <p:ph type="title"/>
          </p:nvPr>
        </p:nvSpPr>
        <p:spPr>
          <a:xfrm>
            <a:off x="838200" y="401221"/>
            <a:ext cx="10515600" cy="1348065"/>
          </a:xfrm>
        </p:spPr>
        <p:txBody>
          <a:bodyPr>
            <a:normAutofit/>
          </a:bodyPr>
          <a:lstStyle/>
          <a:p>
            <a:pPr algn="ctr"/>
            <a:r>
              <a:rPr lang="en-US" sz="5400" dirty="0">
                <a:solidFill>
                  <a:srgbClr val="FFFFFF"/>
                </a:solidFill>
              </a:rPr>
              <a:t>Current Problem or Situation Cont.</a:t>
            </a:r>
          </a:p>
        </p:txBody>
      </p:sp>
      <p:sp>
        <p:nvSpPr>
          <p:cNvPr id="3" name="Content Placeholder 2">
            <a:extLst>
              <a:ext uri="{FF2B5EF4-FFF2-40B4-BE49-F238E27FC236}">
                <a16:creationId xmlns:a16="http://schemas.microsoft.com/office/drawing/2014/main" id="{91D663EC-CC1F-E84C-FD0A-AB246989C823}"/>
              </a:ext>
            </a:extLst>
          </p:cNvPr>
          <p:cNvSpPr>
            <a:spLocks noGrp="1"/>
          </p:cNvSpPr>
          <p:nvPr>
            <p:ph idx="1"/>
          </p:nvPr>
        </p:nvSpPr>
        <p:spPr>
          <a:xfrm>
            <a:off x="838200" y="2586789"/>
            <a:ext cx="10515600" cy="3590174"/>
          </a:xfrm>
        </p:spPr>
        <p:txBody>
          <a:bodyPr>
            <a:normAutofit/>
          </a:bodyPr>
          <a:lstStyle/>
          <a:p>
            <a:r>
              <a:rPr lang="en-US" sz="2200" dirty="0">
                <a:latin typeface="Times New Roman" panose="02020603050405020304" pitchFamily="18" charset="0"/>
                <a:cs typeface="Times New Roman" panose="02020603050405020304" pitchFamily="18" charset="0"/>
              </a:rPr>
              <a:t>Parents are continually looking for products that are eco-friendly, that do not contain any bpa’s, and that do not have any non-toxic materials. </a:t>
            </a:r>
          </a:p>
          <a:p>
            <a:r>
              <a:rPr lang="en-US" sz="2200" dirty="0">
                <a:latin typeface="Times New Roman" panose="02020603050405020304" pitchFamily="18" charset="0"/>
                <a:cs typeface="Times New Roman" panose="02020603050405020304" pitchFamily="18" charset="0"/>
              </a:rPr>
              <a:t>With there being concerns about plastic waste increasing, there could be increasing preferences for reusable and sustainable baby drinkware options. </a:t>
            </a:r>
          </a:p>
          <a:p>
            <a:endParaRPr lang="en-US" sz="2200" dirty="0"/>
          </a:p>
        </p:txBody>
      </p:sp>
    </p:spTree>
    <p:extLst>
      <p:ext uri="{BB962C8B-B14F-4D97-AF65-F5344CB8AC3E}">
        <p14:creationId xmlns:p14="http://schemas.microsoft.com/office/powerpoint/2010/main" val="1005292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371599" y="294538"/>
            <a:ext cx="9895951" cy="1033669"/>
          </a:xfrm>
        </p:spPr>
        <p:txBody>
          <a:bodyPr>
            <a:normAutofit/>
          </a:bodyPr>
          <a:lstStyle/>
          <a:p>
            <a:pPr algn="ctr"/>
            <a:r>
              <a:rPr lang="en-US" sz="4000" dirty="0">
                <a:solidFill>
                  <a:srgbClr val="FFFFFF"/>
                </a:solidFill>
              </a:rPr>
              <a:t>Market Overview </a:t>
            </a:r>
          </a:p>
        </p:txBody>
      </p:sp>
      <p:sp>
        <p:nvSpPr>
          <p:cNvPr id="3" name="Content Placeholder 2">
            <a:extLst>
              <a:ext uri="{FF2B5EF4-FFF2-40B4-BE49-F238E27FC236}">
                <a16:creationId xmlns:a16="http://schemas.microsoft.com/office/drawing/2014/main" id="{4F33D85F-733E-C374-171D-8C7836469231}"/>
              </a:ext>
            </a:extLst>
          </p:cNvPr>
          <p:cNvSpPr>
            <a:spLocks noGrp="1"/>
          </p:cNvSpPr>
          <p:nvPr>
            <p:ph idx="1"/>
          </p:nvPr>
        </p:nvSpPr>
        <p:spPr>
          <a:xfrm>
            <a:off x="1371599" y="2318197"/>
            <a:ext cx="9724031" cy="3683358"/>
          </a:xfrm>
        </p:spPr>
        <p:txBody>
          <a:bodyPr anchor="ctr">
            <a:noAutofit/>
          </a:bodyPr>
          <a:lstStyle/>
          <a:p>
            <a:r>
              <a:rPr lang="en-US" sz="2400" dirty="0">
                <a:latin typeface="Times New Roman" panose="02020603050405020304" pitchFamily="18" charset="0"/>
                <a:cs typeface="Times New Roman" panose="02020603050405020304" pitchFamily="18" charset="0"/>
              </a:rPr>
              <a:t>The market for baby drinkware contains sippy cups, bottles, and numerous other types of transitional drinkware for infants and toddlers.</a:t>
            </a:r>
          </a:p>
          <a:p>
            <a:r>
              <a:rPr lang="en-US" sz="2400" dirty="0">
                <a:latin typeface="Times New Roman" panose="02020603050405020304" pitchFamily="18" charset="0"/>
                <a:cs typeface="Times New Roman" panose="02020603050405020304" pitchFamily="18" charset="0"/>
              </a:rPr>
              <a:t>The most critical consumer segments are parents who have children that are between 6 months old and three years old and who want there to be convenient, safe, and durable baby drinkware options</a:t>
            </a:r>
          </a:p>
          <a:p>
            <a:r>
              <a:rPr lang="en-US" sz="2400" dirty="0">
                <a:latin typeface="Times New Roman" panose="02020603050405020304" pitchFamily="18" charset="0"/>
                <a:cs typeface="Times New Roman" panose="02020603050405020304" pitchFamily="18" charset="0"/>
              </a:rPr>
              <a:t>The major brands like Nuby, which has s a 15.4% market share, is the most dominant brand likely because of how many product offerings they have. </a:t>
            </a:r>
          </a:p>
          <a:p>
            <a:r>
              <a:rPr lang="en-US" sz="2400" dirty="0">
                <a:latin typeface="Times New Roman" panose="02020603050405020304" pitchFamily="18" charset="0"/>
                <a:cs typeface="Times New Roman" panose="02020603050405020304" pitchFamily="18" charset="0"/>
              </a:rPr>
              <a:t>Green Sprouts, Pura, Phillips Avent, and Dr. Brown also hold a significant market presence. This is potentially because they focus on innovation, quality, and features that make their drinkware safe. </a:t>
            </a:r>
          </a:p>
        </p:txBody>
      </p:sp>
    </p:spTree>
    <p:extLst>
      <p:ext uri="{BB962C8B-B14F-4D97-AF65-F5344CB8AC3E}">
        <p14:creationId xmlns:p14="http://schemas.microsoft.com/office/powerpoint/2010/main" val="1506482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Shape 55">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838200" y="643467"/>
            <a:ext cx="2951205" cy="5571066"/>
          </a:xfrm>
        </p:spPr>
        <p:txBody>
          <a:bodyPr>
            <a:normAutofit/>
          </a:bodyPr>
          <a:lstStyle/>
          <a:p>
            <a:r>
              <a:rPr lang="en-US" dirty="0">
                <a:solidFill>
                  <a:srgbClr val="FFFFFF"/>
                </a:solidFill>
              </a:rPr>
              <a:t>Industry Trends</a:t>
            </a:r>
          </a:p>
        </p:txBody>
      </p:sp>
      <p:graphicFrame>
        <p:nvGraphicFramePr>
          <p:cNvPr id="50" name="Content Placeholder 2">
            <a:extLst>
              <a:ext uri="{FF2B5EF4-FFF2-40B4-BE49-F238E27FC236}">
                <a16:creationId xmlns:a16="http://schemas.microsoft.com/office/drawing/2014/main" id="{F1C83020-5214-4B9D-9DD1-A88151CC83BD}"/>
              </a:ext>
            </a:extLst>
          </p:cNvPr>
          <p:cNvGraphicFramePr>
            <a:graphicFrameLocks noGrp="1"/>
          </p:cNvGraphicFramePr>
          <p:nvPr>
            <p:ph idx="1"/>
            <p:extLst>
              <p:ext uri="{D42A27DB-BD31-4B8C-83A1-F6EECF244321}">
                <p14:modId xmlns:p14="http://schemas.microsoft.com/office/powerpoint/2010/main" val="3603562232"/>
              </p:ext>
            </p:extLst>
          </p:nvPr>
        </p:nvGraphicFramePr>
        <p:xfrm>
          <a:off x="4512467" y="643466"/>
          <a:ext cx="7239822"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0627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156851" y="637762"/>
            <a:ext cx="9888496" cy="900131"/>
          </a:xfrm>
        </p:spPr>
        <p:txBody>
          <a:bodyPr anchor="t">
            <a:normAutofit/>
          </a:bodyPr>
          <a:lstStyle/>
          <a:p>
            <a:pPr algn="ctr"/>
            <a:r>
              <a:rPr lang="en-US" sz="4000" dirty="0">
                <a:solidFill>
                  <a:schemeClr val="bg1"/>
                </a:solidFill>
              </a:rPr>
              <a:t>1. Sustainability and Eco-friendliness</a:t>
            </a:r>
          </a:p>
        </p:txBody>
      </p:sp>
      <p:sp>
        <p:nvSpPr>
          <p:cNvPr id="32" name="Rectangle 31">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F33D85F-733E-C374-171D-8C7836469231}"/>
              </a:ext>
            </a:extLst>
          </p:cNvPr>
          <p:cNvSpPr>
            <a:spLocks noGrp="1"/>
          </p:cNvSpPr>
          <p:nvPr>
            <p:ph idx="1"/>
          </p:nvPr>
        </p:nvSpPr>
        <p:spPr>
          <a:xfrm>
            <a:off x="1155548" y="2217343"/>
            <a:ext cx="9880893" cy="3959619"/>
          </a:xfrm>
        </p:spPr>
        <p:txBody>
          <a:bodyPr>
            <a:normAutofit lnSpcReduction="10000"/>
          </a:bodyPr>
          <a:lstStyle/>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Trend: Some increasing concerns for parents are sustainability and the materials that are used in the products that their children use. </a:t>
            </a:r>
          </a:p>
          <a:p>
            <a:r>
              <a:rPr lang="en-US" sz="2400" dirty="0">
                <a:latin typeface="Times New Roman" panose="02020603050405020304" pitchFamily="18" charset="0"/>
                <a:cs typeface="Times New Roman" panose="02020603050405020304" pitchFamily="18" charset="0"/>
              </a:rPr>
              <a:t>The demand for BPA-free, non-toxic, and environmentally friendly drinkware is growing. </a:t>
            </a:r>
          </a:p>
          <a:p>
            <a:r>
              <a:rPr lang="en-US" sz="2400" dirty="0">
                <a:latin typeface="Times New Roman" panose="02020603050405020304" pitchFamily="18" charset="0"/>
                <a:cs typeface="Times New Roman" panose="02020603050405020304" pitchFamily="18" charset="0"/>
              </a:rPr>
              <a:t>Competitor Strategy: Brands like Pura and Green Spro benefited from this trend by offering products that contain stainless steel, that do not contain plastic, and that have plant-based materials.</a:t>
            </a:r>
          </a:p>
          <a:p>
            <a:r>
              <a:rPr lang="en-US" sz="2400" dirty="0">
                <a:latin typeface="Times New Roman" panose="02020603050405020304" pitchFamily="18" charset="0"/>
                <a:cs typeface="Times New Roman" panose="02020603050405020304" pitchFamily="18" charset="0"/>
              </a:rPr>
              <a:t>Since this highlights how committed those brands are to environmental responsibility, they might be able to more easily appeal to eco-conscious parents. </a:t>
            </a:r>
          </a:p>
        </p:txBody>
      </p:sp>
    </p:spTree>
    <p:extLst>
      <p:ext uri="{BB962C8B-B14F-4D97-AF65-F5344CB8AC3E}">
        <p14:creationId xmlns:p14="http://schemas.microsoft.com/office/powerpoint/2010/main" val="1296394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371597" y="348865"/>
            <a:ext cx="10044023" cy="877729"/>
          </a:xfrm>
        </p:spPr>
        <p:txBody>
          <a:bodyPr anchor="ctr">
            <a:normAutofit/>
          </a:bodyPr>
          <a:lstStyle/>
          <a:p>
            <a:pPr algn="ctr"/>
            <a:r>
              <a:rPr lang="en-US" sz="4000" dirty="0">
                <a:solidFill>
                  <a:srgbClr val="FFFFFF"/>
                </a:solidFill>
              </a:rPr>
              <a:t>2.  Design Innovation and Usability</a:t>
            </a:r>
          </a:p>
        </p:txBody>
      </p:sp>
      <p:graphicFrame>
        <p:nvGraphicFramePr>
          <p:cNvPr id="27" name="Content Placeholder 2">
            <a:extLst>
              <a:ext uri="{FF2B5EF4-FFF2-40B4-BE49-F238E27FC236}">
                <a16:creationId xmlns:a16="http://schemas.microsoft.com/office/drawing/2014/main" id="{78AB62CA-6111-D718-45BA-E6BD54B723EE}"/>
              </a:ext>
            </a:extLst>
          </p:cNvPr>
          <p:cNvGraphicFramePr>
            <a:graphicFrameLocks noGrp="1"/>
          </p:cNvGraphicFramePr>
          <p:nvPr>
            <p:ph idx="1"/>
            <p:extLst>
              <p:ext uri="{D42A27DB-BD31-4B8C-83A1-F6EECF244321}">
                <p14:modId xmlns:p14="http://schemas.microsoft.com/office/powerpoint/2010/main" val="284207321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6948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7" name="Rectangle 3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043631" y="809898"/>
            <a:ext cx="9942716" cy="1554480"/>
          </a:xfrm>
        </p:spPr>
        <p:txBody>
          <a:bodyPr anchor="ctr">
            <a:normAutofit/>
          </a:bodyPr>
          <a:lstStyle/>
          <a:p>
            <a:pPr algn="ctr"/>
            <a:r>
              <a:rPr lang="en-US" sz="4800" dirty="0"/>
              <a:t>3.  Affordability vs. Premium Products</a:t>
            </a:r>
          </a:p>
        </p:txBody>
      </p:sp>
      <p:sp>
        <p:nvSpPr>
          <p:cNvPr id="3" name="Content Placeholder 2">
            <a:extLst>
              <a:ext uri="{FF2B5EF4-FFF2-40B4-BE49-F238E27FC236}">
                <a16:creationId xmlns:a16="http://schemas.microsoft.com/office/drawing/2014/main" id="{4F33D85F-733E-C374-171D-8C7836469231}"/>
              </a:ext>
            </a:extLst>
          </p:cNvPr>
          <p:cNvSpPr>
            <a:spLocks noGrp="1"/>
          </p:cNvSpPr>
          <p:nvPr>
            <p:ph idx="1"/>
          </p:nvPr>
        </p:nvSpPr>
        <p:spPr>
          <a:xfrm>
            <a:off x="1045028" y="3017522"/>
            <a:ext cx="9941319" cy="3124658"/>
          </a:xfrm>
        </p:spPr>
        <p:txBody>
          <a:bodyPr anchor="ctr">
            <a:normAutofit/>
          </a:bodyPr>
          <a:lstStyle/>
          <a:p>
            <a:pPr marL="342900" marR="0" lvl="0" indent="-342900">
              <a:spcBef>
                <a:spcPts val="0"/>
              </a:spcBef>
              <a:spcAft>
                <a:spcPts val="800"/>
              </a:spcAft>
              <a:buFont typeface="Arial" panose="020B0604020202020204" pitchFamily="34" charset="0"/>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Trend: </a:t>
            </a:r>
            <a:r>
              <a:rPr lang="en-US" sz="2400" kern="100" dirty="0">
                <a:latin typeface="Times New Roman" panose="02020603050405020304" pitchFamily="18" charset="0"/>
                <a:ea typeface="Aptos" panose="020B0004020202020204" pitchFamily="34" charset="0"/>
                <a:cs typeface="Times New Roman" panose="02020603050405020304" pitchFamily="18" charset="0"/>
              </a:rPr>
              <a:t>There is a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distinct split in the market between products that are affordable, that are mass market, </a:t>
            </a:r>
            <a:r>
              <a:rPr lang="en-US" sz="2400" kern="100" dirty="0">
                <a:latin typeface="Times New Roman" panose="02020603050405020304" pitchFamily="18" charset="0"/>
                <a:ea typeface="Aptos" panose="020B0004020202020204" pitchFamily="34" charset="0"/>
                <a:cs typeface="Times New Roman" panose="02020603050405020304" pitchFamily="18" charset="0"/>
              </a:rPr>
              <a:t>that are premium, and that are high-end.</a:t>
            </a:r>
          </a:p>
          <a:p>
            <a:pPr>
              <a:spcBef>
                <a:spcPts val="0"/>
              </a:spcBef>
              <a:spcAft>
                <a:spcPts val="800"/>
              </a:spcAft>
              <a:tabLst>
                <a:tab pos="457200" algn="l"/>
              </a:tabLst>
            </a:pPr>
            <a:r>
              <a:rPr lang="en-US" sz="2400" kern="100" dirty="0">
                <a:latin typeface="Times New Roman" panose="02020603050405020304" pitchFamily="18" charset="0"/>
                <a:ea typeface="Aptos" panose="020B0004020202020204" pitchFamily="34" charset="0"/>
                <a:cs typeface="Times New Roman" panose="02020603050405020304" pitchFamily="18" charset="0"/>
              </a:rPr>
              <a:t>  Budget-conscious parents often prioritize functionality and cost. </a:t>
            </a:r>
          </a:p>
          <a:p>
            <a:pPr marL="342900" marR="0" lvl="0" indent="-342900">
              <a:spcBef>
                <a:spcPts val="0"/>
              </a:spcBef>
              <a:spcAft>
                <a:spcPts val="800"/>
              </a:spcAft>
              <a:buFont typeface="Arial" panose="020B0604020202020204" pitchFamily="34" charset="0"/>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Competitor Strategy: </a:t>
            </a:r>
            <a:r>
              <a:rPr lang="en-US" sz="2400" kern="100" dirty="0">
                <a:latin typeface="Times New Roman" panose="02020603050405020304" pitchFamily="18" charset="0"/>
                <a:ea typeface="Aptos" panose="020B0004020202020204" pitchFamily="34" charset="0"/>
                <a:cs typeface="Times New Roman" panose="02020603050405020304" pitchFamily="18" charset="0"/>
              </a:rPr>
              <a:t>B</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rands like Pura and Klean Kanteen target the markets more premium segments with</a:t>
            </a:r>
            <a:r>
              <a:rPr lang="en-US" sz="2400" kern="100" dirty="0">
                <a:latin typeface="Times New Roman" panose="02020603050405020304" pitchFamily="18" charset="0"/>
                <a:ea typeface="Aptos" panose="020B0004020202020204" pitchFamily="34" charset="0"/>
                <a:cs typeface="Times New Roman" panose="02020603050405020304" pitchFamily="18" charset="0"/>
              </a:rPr>
              <a:t> higher-end, sustainable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products that contain stainless steel.  </a:t>
            </a:r>
          </a:p>
          <a:p>
            <a:pPr marL="342900" marR="0" lvl="0" indent="-342900">
              <a:spcBef>
                <a:spcPts val="0"/>
              </a:spcBef>
              <a:spcAft>
                <a:spcPts val="800"/>
              </a:spcAft>
              <a:buFont typeface="Arial" panose="020B0604020202020204" pitchFamily="34" charset="0"/>
              <a:buChar char="•"/>
              <a:tabLst>
                <a:tab pos="457200" algn="l"/>
              </a:tabLst>
            </a:pP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I</a:t>
            </a:r>
            <a:r>
              <a:rPr lang="en-US" sz="2400" kern="100" dirty="0">
                <a:latin typeface="Times New Roman" panose="02020603050405020304" pitchFamily="18" charset="0"/>
                <a:ea typeface="Aptos" panose="020B0004020202020204" pitchFamily="34" charset="0"/>
                <a:cs typeface="Times New Roman" panose="02020603050405020304" pitchFamily="18" charset="0"/>
              </a:rPr>
              <a:t>n terms of the broader drinkware market, </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Yeti Rambler focuses on d</a:t>
            </a:r>
            <a:r>
              <a:rPr lang="en-US" sz="2400" kern="100" dirty="0">
                <a:latin typeface="Times New Roman" panose="02020603050405020304" pitchFamily="18" charset="0"/>
                <a:ea typeface="Aptos" panose="020B0004020202020204" pitchFamily="34" charset="0"/>
                <a:cs typeface="Times New Roman" panose="02020603050405020304" pitchFamily="18" charset="0"/>
              </a:rPr>
              <a:t>urability</a:t>
            </a:r>
            <a:r>
              <a:rPr lang="en-US" sz="2400" kern="100" dirty="0">
                <a:effectLst/>
                <a:latin typeface="Times New Roman" panose="02020603050405020304" pitchFamily="18" charset="0"/>
                <a:ea typeface="Aptos" panose="020B0004020202020204" pitchFamily="34" charset="0"/>
                <a:cs typeface="Times New Roman" panose="02020603050405020304" pitchFamily="18" charset="0"/>
              </a:rPr>
              <a:t> and premium positioning</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39" name="Straight Connector 3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5977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841248" y="256032"/>
            <a:ext cx="10506456" cy="1014984"/>
          </a:xfrm>
        </p:spPr>
        <p:txBody>
          <a:bodyPr anchor="b">
            <a:normAutofit/>
          </a:bodyPr>
          <a:lstStyle/>
          <a:p>
            <a:pPr algn="ctr"/>
            <a:r>
              <a:rPr lang="en-US" dirty="0"/>
              <a:t>4.   Personalization and Aesthetic Appeal</a:t>
            </a:r>
          </a:p>
        </p:txBody>
      </p:sp>
      <p:sp>
        <p:nvSpPr>
          <p:cNvPr id="33" name="Rectangle 3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5" name="Rectangle 3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27" name="Content Placeholder 2">
            <a:extLst>
              <a:ext uri="{FF2B5EF4-FFF2-40B4-BE49-F238E27FC236}">
                <a16:creationId xmlns:a16="http://schemas.microsoft.com/office/drawing/2014/main" id="{24B82D0C-9607-B84E-8D79-6B0F2A98AE1A}"/>
              </a:ext>
            </a:extLst>
          </p:cNvPr>
          <p:cNvGraphicFramePr>
            <a:graphicFrameLocks noGrp="1"/>
          </p:cNvGraphicFramePr>
          <p:nvPr>
            <p:ph idx="1"/>
            <p:extLst>
              <p:ext uri="{D42A27DB-BD31-4B8C-83A1-F6EECF244321}">
                <p14:modId xmlns:p14="http://schemas.microsoft.com/office/powerpoint/2010/main" val="3320580103"/>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3433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47189" y="1033650"/>
            <a:ext cx="3200400" cy="4461163"/>
          </a:xfrm>
        </p:spPr>
        <p:txBody>
          <a:bodyPr>
            <a:normAutofit/>
          </a:bodyPr>
          <a:lstStyle/>
          <a:p>
            <a:pPr algn="ctr"/>
            <a:r>
              <a:rPr lang="en-US" dirty="0">
                <a:solidFill>
                  <a:srgbClr val="FFFFFF"/>
                </a:solidFill>
              </a:rPr>
              <a:t>5. Digital Marketing and </a:t>
            </a:r>
            <a:br>
              <a:rPr lang="en-US" dirty="0">
                <a:solidFill>
                  <a:srgbClr val="FFFFFF"/>
                </a:solidFill>
              </a:rPr>
            </a:br>
            <a:r>
              <a:rPr lang="en-US" dirty="0">
                <a:solidFill>
                  <a:srgbClr val="FFFFFF"/>
                </a:solidFill>
              </a:rPr>
              <a:t>Direct-to-Consumer Channels</a:t>
            </a:r>
          </a:p>
        </p:txBody>
      </p:sp>
      <p:sp>
        <p:nvSpPr>
          <p:cNvPr id="45" name="Arc 4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F33D85F-733E-C374-171D-8C7836469231}"/>
              </a:ext>
            </a:extLst>
          </p:cNvPr>
          <p:cNvSpPr>
            <a:spLocks noGrp="1"/>
          </p:cNvSpPr>
          <p:nvPr>
            <p:ph idx="1"/>
          </p:nvPr>
        </p:nvSpPr>
        <p:spPr>
          <a:xfrm>
            <a:off x="4447308" y="591344"/>
            <a:ext cx="6906491" cy="5585619"/>
          </a:xfrm>
        </p:spPr>
        <p:txBody>
          <a:bodyPr anchor="ctr">
            <a:normAutofit lnSpcReduction="10000"/>
          </a:bodyPr>
          <a:lstStyle/>
          <a:p>
            <a:pPr>
              <a:spcBef>
                <a:spcPts val="0"/>
              </a:spcBef>
              <a:spcAft>
                <a:spcPts val="800"/>
              </a:spcAft>
              <a:tabLst>
                <a:tab pos="457200" algn="l"/>
              </a:tabLst>
            </a:pP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Tren</a:t>
            </a:r>
            <a:r>
              <a:rPr lang="en-US" sz="2600" kern="100" dirty="0">
                <a:latin typeface="Times New Roman" panose="02020603050405020304" pitchFamily="18" charset="0"/>
                <a:ea typeface="Aptos" panose="020B0004020202020204" pitchFamily="34" charset="0"/>
                <a:cs typeface="Times New Roman" panose="02020603050405020304" pitchFamily="18" charset="0"/>
              </a:rPr>
              <a:t>ds: Brands</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 in the baby drinkware industry are becoming increasingly reliant on e-commerce and direct-to-consumer sales. </a:t>
            </a:r>
          </a:p>
          <a:p>
            <a:pPr>
              <a:spcBef>
                <a:spcPts val="0"/>
              </a:spcBef>
              <a:spcAft>
                <a:spcPts val="800"/>
              </a:spcAft>
              <a:tabLst>
                <a:tab pos="457200" algn="l"/>
              </a:tabLst>
            </a:pP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Some channels for reaching Millennial and Gen   Z parents are social media, influencer marketing, and brand collaborations. </a:t>
            </a:r>
          </a:p>
          <a:p>
            <a:pPr>
              <a:spcBef>
                <a:spcPts val="0"/>
              </a:spcBef>
              <a:spcAft>
                <a:spcPts val="800"/>
              </a:spcAft>
              <a:tabLst>
                <a:tab pos="457200" algn="l"/>
              </a:tabLst>
            </a:pP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Competitor Strategy: Brands </a:t>
            </a:r>
            <a:r>
              <a:rPr lang="en-US" sz="2600" kern="100" dirty="0">
                <a:latin typeface="Times New Roman" panose="02020603050405020304" pitchFamily="18" charset="0"/>
                <a:ea typeface="Aptos" panose="020B0004020202020204" pitchFamily="34" charset="0"/>
                <a:cs typeface="Times New Roman" panose="02020603050405020304" pitchFamily="18" charset="0"/>
              </a:rPr>
              <a:t>that </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have a strong retail presenc</a:t>
            </a:r>
            <a:r>
              <a:rPr lang="en-US" sz="2600" kern="100" dirty="0">
                <a:latin typeface="Times New Roman" panose="02020603050405020304" pitchFamily="18" charset="0"/>
                <a:ea typeface="Aptos" panose="020B0004020202020204" pitchFamily="34" charset="0"/>
                <a:cs typeface="Times New Roman" panose="02020603050405020304" pitchFamily="18" charset="0"/>
              </a:rPr>
              <a:t>e </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are increasingly focusing on direct-to-consumer sales </a:t>
            </a:r>
            <a:r>
              <a:rPr lang="en-US" sz="2600" kern="100" dirty="0">
                <a:latin typeface="Times New Roman" panose="02020603050405020304" pitchFamily="18" charset="0"/>
                <a:ea typeface="Aptos" panose="020B0004020202020204" pitchFamily="34" charset="0"/>
                <a:cs typeface="Times New Roman" panose="02020603050405020304" pitchFamily="18" charset="0"/>
              </a:rPr>
              <a:t>and </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digital engagement. </a:t>
            </a:r>
          </a:p>
          <a:p>
            <a:pPr>
              <a:spcBef>
                <a:spcPts val="0"/>
              </a:spcBef>
              <a:spcAft>
                <a:spcPts val="800"/>
              </a:spcAft>
              <a:tabLst>
                <a:tab pos="457200" algn="l"/>
              </a:tabLst>
            </a:pPr>
            <a:r>
              <a:rPr lang="en-US" sz="2600" kern="100" dirty="0">
                <a:latin typeface="Times New Roman" panose="02020603050405020304" pitchFamily="18" charset="0"/>
                <a:ea typeface="Aptos" panose="020B0004020202020204" pitchFamily="34" charset="0"/>
                <a:cs typeface="Times New Roman" panose="02020603050405020304" pitchFamily="18" charset="0"/>
              </a:rPr>
              <a:t>The success of Simple Modern has involved using digital marketing,</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 influencer campaigns, and social media to reach younger parents.</a:t>
            </a:r>
            <a:r>
              <a:rPr lang="en-US" sz="2600" kern="100" dirty="0">
                <a:latin typeface="Times New Roman" panose="02020603050405020304" pitchFamily="18" charset="0"/>
                <a:ea typeface="Aptos" panose="020B0004020202020204" pitchFamily="34" charset="0"/>
                <a:cs typeface="Times New Roman" panose="02020603050405020304" pitchFamily="18" charset="0"/>
              </a:rPr>
              <a:t> </a:t>
            </a:r>
          </a:p>
          <a:p>
            <a:pPr>
              <a:spcBef>
                <a:spcPts val="0"/>
              </a:spcBef>
              <a:spcAft>
                <a:spcPts val="800"/>
              </a:spcAft>
              <a:tabLst>
                <a:tab pos="457200" algn="l"/>
              </a:tabLst>
            </a:pPr>
            <a:r>
              <a:rPr lang="en-US" sz="2600" kern="100" dirty="0">
                <a:latin typeface="Times New Roman" panose="02020603050405020304" pitchFamily="18" charset="0"/>
                <a:ea typeface="Aptos" panose="020B0004020202020204" pitchFamily="34" charset="0"/>
                <a:cs typeface="Times New Roman" panose="02020603050405020304" pitchFamily="18" charset="0"/>
              </a:rPr>
              <a:t>Additionally, the brand has also used </a:t>
            </a:r>
            <a:r>
              <a:rPr lang="en-US" sz="2600" kern="100" dirty="0">
                <a:effectLst/>
                <a:latin typeface="Times New Roman" panose="02020603050405020304" pitchFamily="18" charset="0"/>
                <a:ea typeface="Aptos" panose="020B0004020202020204" pitchFamily="34" charset="0"/>
                <a:cs typeface="Times New Roman" panose="02020603050405020304" pitchFamily="18" charset="0"/>
              </a:rPr>
              <a:t>platforms like Instagram and TikTok to </a:t>
            </a:r>
            <a:r>
              <a:rPr lang="en-US" sz="2600" kern="100" dirty="0">
                <a:latin typeface="Times New Roman" panose="02020603050405020304" pitchFamily="18" charset="0"/>
                <a:ea typeface="Aptos" panose="020B0004020202020204" pitchFamily="34" charset="0"/>
                <a:cs typeface="Times New Roman" panose="02020603050405020304" pitchFamily="18" charset="0"/>
              </a:rPr>
              <a:t>market and sell their products.</a:t>
            </a:r>
            <a:endParaRPr lang="en-US" sz="26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spcBef>
                <a:spcPts val="0"/>
              </a:spcBef>
              <a:spcAft>
                <a:spcPts val="800"/>
              </a:spcAft>
              <a:tabLst>
                <a:tab pos="457200" algn="l"/>
              </a:tabLst>
            </a:pP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0762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371599" y="294538"/>
            <a:ext cx="9895951" cy="1033669"/>
          </a:xfrm>
        </p:spPr>
        <p:txBody>
          <a:bodyPr>
            <a:normAutofit/>
          </a:bodyPr>
          <a:lstStyle/>
          <a:p>
            <a:pPr algn="ctr"/>
            <a:r>
              <a:rPr lang="en-US" sz="4000" dirty="0">
                <a:solidFill>
                  <a:srgbClr val="FFFFFF"/>
                </a:solidFill>
              </a:rPr>
              <a:t>6.  Health and Safety Concerns</a:t>
            </a:r>
          </a:p>
        </p:txBody>
      </p:sp>
      <p:sp>
        <p:nvSpPr>
          <p:cNvPr id="3" name="Content Placeholder 2">
            <a:extLst>
              <a:ext uri="{FF2B5EF4-FFF2-40B4-BE49-F238E27FC236}">
                <a16:creationId xmlns:a16="http://schemas.microsoft.com/office/drawing/2014/main" id="{4F33D85F-733E-C374-171D-8C7836469231}"/>
              </a:ext>
            </a:extLst>
          </p:cNvPr>
          <p:cNvSpPr>
            <a:spLocks noGrp="1"/>
          </p:cNvSpPr>
          <p:nvPr>
            <p:ph idx="1"/>
          </p:nvPr>
        </p:nvSpPr>
        <p:spPr>
          <a:xfrm>
            <a:off x="1371599" y="2318197"/>
            <a:ext cx="9724031" cy="3683358"/>
          </a:xfrm>
        </p:spPr>
        <p:txBody>
          <a:bodyPr anchor="ctr">
            <a:normAutofit/>
          </a:bodyPr>
          <a:lstStyle/>
          <a:p>
            <a:pPr marR="0" lvl="0">
              <a:spcBef>
                <a:spcPts val="0"/>
              </a:spcBef>
              <a:spcAft>
                <a:spcPts val="800"/>
              </a:spcAft>
              <a:buFont typeface="Wingdings" panose="05000000000000000000" pitchFamily="2" charset="2"/>
              <a:buChar char="§"/>
              <a:tabLst>
                <a:tab pos="457200" algn="l"/>
              </a:tabLs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Trend</a:t>
            </a:r>
            <a:r>
              <a:rPr lang="en-US" sz="2400" kern="100" dirty="0">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The factors influencing purchase decisions of baby drinkware for parents and consumers  are </a:t>
            </a:r>
            <a:r>
              <a:rPr lang="en-US" sz="2400" kern="100" dirty="0">
                <a:latin typeface="Aptos" panose="020B0004020202020204" pitchFamily="34" charset="0"/>
                <a:ea typeface="Aptos" panose="020B0004020202020204" pitchFamily="34" charset="0"/>
                <a:cs typeface="Times New Roman" panose="02020603050405020304" pitchFamily="18" charset="0"/>
              </a:rPr>
              <a:t>ensuring that</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the product does not contain BPA’s,</a:t>
            </a:r>
            <a:r>
              <a:rPr lang="en-US" sz="2400" kern="100" dirty="0">
                <a:latin typeface="Aptos" panose="020B0004020202020204" pitchFamily="34" charset="0"/>
                <a:ea typeface="Aptos" panose="020B0004020202020204" pitchFamily="34" charset="0"/>
                <a:cs typeface="Times New Roman" panose="02020603050405020304" pitchFamily="18" charset="0"/>
              </a:rPr>
              <a:t> ensuring</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the product contains non-toxic materials, </a:t>
            </a:r>
            <a:r>
              <a:rPr lang="en-US" sz="2400" kern="100" dirty="0">
                <a:latin typeface="Aptos" panose="020B0004020202020204" pitchFamily="34" charset="0"/>
                <a:ea typeface="Aptos" panose="020B0004020202020204" pitchFamily="34" charset="0"/>
                <a:cs typeface="Times New Roman" panose="02020603050405020304" pitchFamily="18" charset="0"/>
              </a:rPr>
              <a:t>ensuring the product is easy to clean, and ensuring that the product is safe. </a:t>
            </a:r>
          </a:p>
          <a:p>
            <a:pPr marR="0" lvl="0">
              <a:spcBef>
                <a:spcPts val="0"/>
              </a:spcBef>
              <a:spcAft>
                <a:spcPts val="800"/>
              </a:spcAft>
              <a:buFont typeface="Wingdings" panose="05000000000000000000" pitchFamily="2" charset="2"/>
              <a:buChar char="§"/>
              <a:tabLst>
                <a:tab pos="457200" algn="l"/>
              </a:tabLs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Competitor Strategy: Brands have strongly established themselves as selling safe baby drinkware products tha</a:t>
            </a:r>
            <a:r>
              <a:rPr lang="en-US" sz="2400" kern="100" dirty="0">
                <a:latin typeface="Aptos" panose="020B0004020202020204" pitchFamily="34" charset="0"/>
                <a:ea typeface="Aptos" panose="020B0004020202020204" pitchFamily="34" charset="0"/>
                <a:cs typeface="Times New Roman" panose="02020603050405020304" pitchFamily="18" charset="0"/>
              </a:rPr>
              <a:t>t</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do not contain BPAs. </a:t>
            </a:r>
          </a:p>
          <a:p>
            <a:pPr marR="0" lvl="0">
              <a:spcBef>
                <a:spcPts val="0"/>
              </a:spcBef>
              <a:spcAft>
                <a:spcPts val="800"/>
              </a:spcAft>
              <a:buFont typeface="Wingdings" panose="05000000000000000000" pitchFamily="2" charset="2"/>
              <a:buChar char="§"/>
              <a:tabLst>
                <a:tab pos="457200" algn="l"/>
              </a:tabLst>
            </a:pPr>
            <a:r>
              <a:rPr lang="en-US" sz="2400" kern="100" dirty="0">
                <a:latin typeface="Aptos" panose="020B0004020202020204" pitchFamily="34" charset="0"/>
                <a:ea typeface="Aptos" panose="020B0004020202020204" pitchFamily="34" charset="0"/>
                <a:cs typeface="Times New Roman" panose="02020603050405020304" pitchFamily="18" charset="0"/>
              </a:rPr>
              <a:t>Through a</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focus on health benefits, such </a:t>
            </a:r>
            <a:r>
              <a:rPr lang="en-US" sz="2400" kern="100" dirty="0">
                <a:latin typeface="Aptos" panose="020B0004020202020204" pitchFamily="34" charset="0"/>
                <a:ea typeface="Aptos" panose="020B0004020202020204" pitchFamily="34" charset="0"/>
                <a:cs typeface="Times New Roman" panose="02020603050405020304" pitchFamily="18" charset="0"/>
              </a:rPr>
              <a:t>as </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anti-colic features or spill proof designs tha</a:t>
            </a:r>
            <a:r>
              <a:rPr lang="en-US" sz="2400" kern="100" dirty="0">
                <a:latin typeface="Aptos" panose="020B0004020202020204" pitchFamily="34" charset="0"/>
                <a:ea typeface="Aptos" panose="020B0004020202020204" pitchFamily="34" charset="0"/>
                <a:cs typeface="Times New Roman" panose="02020603050405020304" pitchFamily="18" charset="0"/>
              </a:rPr>
              <a:t>t help prevent messes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and reduce germs, </a:t>
            </a:r>
            <a:r>
              <a:rPr lang="en-US" sz="2400" kern="100" dirty="0">
                <a:latin typeface="Aptos" panose="020B0004020202020204" pitchFamily="34" charset="0"/>
                <a:ea typeface="Aptos" panose="020B0004020202020204" pitchFamily="34" charset="0"/>
                <a:cs typeface="Times New Roman" panose="02020603050405020304" pitchFamily="18" charset="0"/>
              </a:rPr>
              <a:t>we might be able to more get the target audience to purchase our product.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1257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F5BA42-8FF6-5149-35C1-31C4D47FA035}"/>
              </a:ext>
            </a:extLst>
          </p:cNvPr>
          <p:cNvSpPr>
            <a:spLocks noGrp="1"/>
          </p:cNvSpPr>
          <p:nvPr>
            <p:ph type="title"/>
          </p:nvPr>
        </p:nvSpPr>
        <p:spPr>
          <a:xfrm>
            <a:off x="1371597" y="348865"/>
            <a:ext cx="10044023" cy="877729"/>
          </a:xfrm>
        </p:spPr>
        <p:txBody>
          <a:bodyPr anchor="ctr">
            <a:normAutofit/>
          </a:bodyPr>
          <a:lstStyle/>
          <a:p>
            <a:pPr algn="ctr"/>
            <a:r>
              <a:rPr lang="en-US" sz="2800" dirty="0">
                <a:solidFill>
                  <a:srgbClr val="FFFFFF"/>
                </a:solidFill>
              </a:rPr>
              <a:t>7.  Sustainable Packaging and Ethical Sourcing </a:t>
            </a:r>
            <a:br>
              <a:rPr lang="en-US" sz="2800" dirty="0">
                <a:solidFill>
                  <a:srgbClr val="FFFFFF"/>
                </a:solidFill>
              </a:rPr>
            </a:br>
            <a:endParaRPr lang="en-US" sz="2800" dirty="0">
              <a:solidFill>
                <a:srgbClr val="FFFFFF"/>
              </a:solidFill>
            </a:endParaRPr>
          </a:p>
        </p:txBody>
      </p:sp>
      <p:graphicFrame>
        <p:nvGraphicFramePr>
          <p:cNvPr id="27" name="Content Placeholder 2">
            <a:extLst>
              <a:ext uri="{FF2B5EF4-FFF2-40B4-BE49-F238E27FC236}">
                <a16:creationId xmlns:a16="http://schemas.microsoft.com/office/drawing/2014/main" id="{03A2E0ED-7B61-71D2-43FD-F6D0C2486507}"/>
              </a:ext>
            </a:extLst>
          </p:cNvPr>
          <p:cNvGraphicFramePr>
            <a:graphicFrameLocks noGrp="1"/>
          </p:cNvGraphicFramePr>
          <p:nvPr>
            <p:ph idx="1"/>
            <p:extLst>
              <p:ext uri="{D42A27DB-BD31-4B8C-83A1-F6EECF244321}">
                <p14:modId xmlns:p14="http://schemas.microsoft.com/office/powerpoint/2010/main" val="208100419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7732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8CFB9F-5F51-0385-BCAA-DE163764E163}"/>
              </a:ext>
            </a:extLst>
          </p:cNvPr>
          <p:cNvSpPr>
            <a:spLocks noGrp="1"/>
          </p:cNvSpPr>
          <p:nvPr>
            <p:ph type="title"/>
          </p:nvPr>
        </p:nvSpPr>
        <p:spPr>
          <a:xfrm>
            <a:off x="838200" y="365125"/>
            <a:ext cx="10515600" cy="1325563"/>
          </a:xfrm>
        </p:spPr>
        <p:txBody>
          <a:bodyPr>
            <a:normAutofit/>
          </a:bodyPr>
          <a:lstStyle/>
          <a:p>
            <a:pPr algn="ctr"/>
            <a:r>
              <a:rPr lang="en-US" sz="5400" dirty="0"/>
              <a:t>Market Overview Final Part</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C2BF8BC-87D3-0A79-B0A1-2BDE3FDD70ED}"/>
              </a:ext>
            </a:extLst>
          </p:cNvPr>
          <p:cNvSpPr>
            <a:spLocks noGrp="1"/>
          </p:cNvSpPr>
          <p:nvPr>
            <p:ph idx="1"/>
          </p:nvPr>
        </p:nvSpPr>
        <p:spPr>
          <a:xfrm>
            <a:off x="838200" y="1929384"/>
            <a:ext cx="10515600" cy="4251960"/>
          </a:xfrm>
        </p:spPr>
        <p:txBody>
          <a:bodyPr>
            <a:normAutofit/>
          </a:bodyPr>
          <a:lstStyle/>
          <a:p>
            <a:r>
              <a:rPr lang="en-US" sz="2200" dirty="0">
                <a:latin typeface="Times New Roman" panose="02020603050405020304" pitchFamily="18" charset="0"/>
                <a:cs typeface="Times New Roman" panose="02020603050405020304" pitchFamily="18" charset="0"/>
              </a:rPr>
              <a:t>The most critical markets are North America, Europe, and the Asia-Pacific region.</a:t>
            </a:r>
          </a:p>
          <a:p>
            <a:r>
              <a:rPr lang="en-US" sz="2200" dirty="0">
                <a:latin typeface="Times New Roman" panose="02020603050405020304" pitchFamily="18" charset="0"/>
                <a:cs typeface="Times New Roman" panose="02020603050405020304" pitchFamily="18" charset="0"/>
              </a:rPr>
              <a:t>Due to high consumer spending on baby products and a strong focus on safety and sustainability, North America represents a significant share.</a:t>
            </a:r>
          </a:p>
          <a:p>
            <a:r>
              <a:rPr lang="en-US" sz="2200" dirty="0">
                <a:latin typeface="Times New Roman" panose="02020603050405020304" pitchFamily="18" charset="0"/>
                <a:cs typeface="Times New Roman" panose="02020603050405020304" pitchFamily="18" charset="0"/>
              </a:rPr>
              <a:t>These factors potentially make it a good time for the brand to focus on premium baby care products, enter the market with a differentiated product, and leverage their reputation for durability and eco-friendly materials. </a:t>
            </a:r>
          </a:p>
          <a:p>
            <a:endParaRPr lang="en-US" sz="2200" dirty="0"/>
          </a:p>
        </p:txBody>
      </p:sp>
    </p:spTree>
    <p:extLst>
      <p:ext uri="{BB962C8B-B14F-4D97-AF65-F5344CB8AC3E}">
        <p14:creationId xmlns:p14="http://schemas.microsoft.com/office/powerpoint/2010/main" val="392228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Slide Background Fill">
            <a:extLst>
              <a:ext uri="{FF2B5EF4-FFF2-40B4-BE49-F238E27FC236}">
                <a16:creationId xmlns:a16="http://schemas.microsoft.com/office/drawing/2014/main" id="{44D65982-4F00-4330-8DAA-DE6A9E4D6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Color Cover">
            <a:extLst>
              <a:ext uri="{FF2B5EF4-FFF2-40B4-BE49-F238E27FC236}">
                <a16:creationId xmlns:a16="http://schemas.microsoft.com/office/drawing/2014/main" id="{009115B9-5BFD-478D-9C87-29ADB3AF17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9" name="Group 58">
            <a:extLst>
              <a:ext uri="{FF2B5EF4-FFF2-40B4-BE49-F238E27FC236}">
                <a16:creationId xmlns:a16="http://schemas.microsoft.com/office/drawing/2014/main" id="{8D57F946-2E03-4DE1-91F8-25BEDC6635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2"/>
            <a:ext cx="3468234" cy="6858000"/>
            <a:chOff x="651279" y="598259"/>
            <a:chExt cx="10889442" cy="5680742"/>
          </a:xfrm>
        </p:grpSpPr>
        <p:sp>
          <p:nvSpPr>
            <p:cNvPr id="60" name="Color">
              <a:extLst>
                <a:ext uri="{FF2B5EF4-FFF2-40B4-BE49-F238E27FC236}">
                  <a16:creationId xmlns:a16="http://schemas.microsoft.com/office/drawing/2014/main" id="{1598881B-E007-4AAF-BA50-0AD618219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Color">
              <a:extLst>
                <a:ext uri="{FF2B5EF4-FFF2-40B4-BE49-F238E27FC236}">
                  <a16:creationId xmlns:a16="http://schemas.microsoft.com/office/drawing/2014/main" id="{87A6DD9E-16A5-46AE-A522-D46D6BEDF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3" name="Group 62">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64" name="Freeform: Shape 63">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5" name="Freeform: Shape 64">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6" name="Freeform: Shape 65">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7" name="Freeform: Shape 66">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8" name="Freeform: Shape 67">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9" name="Freeform: Shape 68">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70" name="Freeform: Shape 69">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grpSp>
      <p:sp>
        <p:nvSpPr>
          <p:cNvPr id="2" name="Title 1">
            <a:extLst>
              <a:ext uri="{FF2B5EF4-FFF2-40B4-BE49-F238E27FC236}">
                <a16:creationId xmlns:a16="http://schemas.microsoft.com/office/drawing/2014/main" id="{9FCC93C9-C893-F418-CC08-49987BD7278D}"/>
              </a:ext>
            </a:extLst>
          </p:cNvPr>
          <p:cNvSpPr>
            <a:spLocks noGrp="1"/>
          </p:cNvSpPr>
          <p:nvPr>
            <p:ph type="title"/>
          </p:nvPr>
        </p:nvSpPr>
        <p:spPr>
          <a:xfrm rot="16200000">
            <a:off x="-1438921" y="2060713"/>
            <a:ext cx="5884631" cy="2485582"/>
          </a:xfrm>
        </p:spPr>
        <p:txBody>
          <a:bodyPr anchor="ctr">
            <a:normAutofit/>
          </a:bodyPr>
          <a:lstStyle/>
          <a:p>
            <a:r>
              <a:rPr lang="en-US" sz="4800" dirty="0">
                <a:solidFill>
                  <a:schemeClr val="bg1"/>
                </a:solidFill>
              </a:rPr>
              <a:t>Competitive Analysis</a:t>
            </a:r>
          </a:p>
        </p:txBody>
      </p:sp>
      <p:sp>
        <p:nvSpPr>
          <p:cNvPr id="3" name="Content Placeholder 2">
            <a:extLst>
              <a:ext uri="{FF2B5EF4-FFF2-40B4-BE49-F238E27FC236}">
                <a16:creationId xmlns:a16="http://schemas.microsoft.com/office/drawing/2014/main" id="{45CB8687-BBD6-E0CD-2065-268498F62213}"/>
              </a:ext>
            </a:extLst>
          </p:cNvPr>
          <p:cNvSpPr>
            <a:spLocks noGrp="1"/>
          </p:cNvSpPr>
          <p:nvPr>
            <p:ph idx="1"/>
          </p:nvPr>
        </p:nvSpPr>
        <p:spPr>
          <a:xfrm>
            <a:off x="4071068" y="361188"/>
            <a:ext cx="6877878" cy="6264463"/>
          </a:xfrm>
        </p:spPr>
        <p:txBody>
          <a:bodyPr anchor="ctr">
            <a:normAutofit lnSpcReduction="10000"/>
          </a:bodyPr>
          <a:lstStyle/>
          <a:p>
            <a:pPr marL="0" indent="0">
              <a:buNone/>
            </a:pPr>
            <a:r>
              <a:rPr lang="en-US" sz="1100" b="1" dirty="0">
                <a:solidFill>
                  <a:schemeClr val="tx2"/>
                </a:solidFill>
                <a:latin typeface="Times New Roman" panose="02020603050405020304" pitchFamily="18" charset="0"/>
                <a:cs typeface="Times New Roman" panose="02020603050405020304" pitchFamily="18" charset="0"/>
              </a:rPr>
              <a:t>1</a:t>
            </a:r>
            <a:r>
              <a:rPr lang="en-US" sz="1600" b="1" dirty="0">
                <a:solidFill>
                  <a:schemeClr val="tx2"/>
                </a:solidFill>
                <a:latin typeface="Times New Roman" panose="02020603050405020304" pitchFamily="18" charset="0"/>
                <a:cs typeface="Times New Roman" panose="02020603050405020304" pitchFamily="18" charset="0"/>
              </a:rPr>
              <a:t>. Hydroflask</a:t>
            </a:r>
          </a:p>
          <a:p>
            <a:r>
              <a:rPr lang="en-US" sz="1600" b="1" dirty="0">
                <a:solidFill>
                  <a:schemeClr val="tx2"/>
                </a:solidFill>
                <a:latin typeface="Times New Roman" panose="02020603050405020304" pitchFamily="18" charset="0"/>
                <a:cs typeface="Times New Roman" panose="02020603050405020304" pitchFamily="18" charset="0"/>
              </a:rPr>
              <a:t>Strengths</a:t>
            </a:r>
            <a:r>
              <a:rPr lang="en-US" sz="1600" dirty="0">
                <a:solidFill>
                  <a:schemeClr val="tx2"/>
                </a:solidFill>
                <a:latin typeface="Times New Roman" panose="02020603050405020304" pitchFamily="18" charset="0"/>
                <a:cs typeface="Times New Roman" panose="02020603050405020304" pitchFamily="18" charset="0"/>
              </a:rPr>
              <a:t>: They offer exceptional insulation performance.</a:t>
            </a:r>
          </a:p>
          <a:p>
            <a:r>
              <a:rPr lang="en-US" sz="1600" dirty="0">
                <a:solidFill>
                  <a:schemeClr val="tx2"/>
                </a:solidFill>
                <a:latin typeface="Times New Roman" panose="02020603050405020304" pitchFamily="18" charset="0"/>
                <a:cs typeface="Times New Roman" panose="02020603050405020304" pitchFamily="18" charset="0"/>
              </a:rPr>
              <a:t>They have Products that are made from durable stainless steel.</a:t>
            </a:r>
          </a:p>
          <a:p>
            <a:r>
              <a:rPr lang="en-US" sz="1600" dirty="0">
                <a:solidFill>
                  <a:schemeClr val="tx2"/>
                </a:solidFill>
                <a:latin typeface="Times New Roman" panose="02020603050405020304" pitchFamily="18" charset="0"/>
                <a:cs typeface="Times New Roman" panose="02020603050405020304" pitchFamily="18" charset="0"/>
              </a:rPr>
              <a:t> Brand loyalty.</a:t>
            </a:r>
          </a:p>
          <a:p>
            <a:r>
              <a:rPr lang="en-US" sz="1600" dirty="0">
                <a:solidFill>
                  <a:schemeClr val="tx2"/>
                </a:solidFill>
                <a:latin typeface="Times New Roman" panose="02020603050405020304" pitchFamily="18" charset="0"/>
                <a:cs typeface="Times New Roman" panose="02020603050405020304" pitchFamily="18" charset="0"/>
              </a:rPr>
              <a:t> The brand is recognized for functionality and style. </a:t>
            </a:r>
          </a:p>
          <a:p>
            <a:r>
              <a:rPr lang="en-US" sz="1600" b="1" dirty="0">
                <a:solidFill>
                  <a:schemeClr val="tx2"/>
                </a:solidFill>
                <a:latin typeface="Times New Roman" panose="02020603050405020304" pitchFamily="18" charset="0"/>
                <a:cs typeface="Times New Roman" panose="02020603050405020304" pitchFamily="18" charset="0"/>
              </a:rPr>
              <a:t>Weaknesses</a:t>
            </a:r>
            <a:r>
              <a:rPr lang="en-US" sz="1600" dirty="0">
                <a:solidFill>
                  <a:schemeClr val="tx2"/>
                </a:solidFill>
                <a:latin typeface="Times New Roman" panose="02020603050405020304" pitchFamily="18" charset="0"/>
                <a:cs typeface="Times New Roman" panose="02020603050405020304" pitchFamily="18" charset="0"/>
              </a:rPr>
              <a:t>: Their higher price points may drive away consumers. </a:t>
            </a:r>
          </a:p>
          <a:p>
            <a:pPr marL="0" indent="0">
              <a:buNone/>
            </a:pPr>
            <a:r>
              <a:rPr lang="en-US" sz="1600" b="1" dirty="0">
                <a:solidFill>
                  <a:schemeClr val="tx2"/>
                </a:solidFill>
                <a:latin typeface="Times New Roman" panose="02020603050405020304" pitchFamily="18" charset="0"/>
                <a:cs typeface="Times New Roman" panose="02020603050405020304" pitchFamily="18" charset="0"/>
              </a:rPr>
              <a:t>2. Simple Modern</a:t>
            </a:r>
          </a:p>
          <a:p>
            <a:r>
              <a:rPr lang="en-US" sz="1600" b="1" dirty="0">
                <a:solidFill>
                  <a:schemeClr val="tx2"/>
                </a:solidFill>
                <a:latin typeface="Times New Roman" panose="02020603050405020304" pitchFamily="18" charset="0"/>
                <a:cs typeface="Times New Roman" panose="02020603050405020304" pitchFamily="18" charset="0"/>
              </a:rPr>
              <a:t>Strengths</a:t>
            </a:r>
            <a:r>
              <a:rPr lang="en-US" sz="1600" dirty="0">
                <a:solidFill>
                  <a:schemeClr val="tx2"/>
                </a:solidFill>
                <a:latin typeface="Times New Roman" panose="02020603050405020304" pitchFamily="18" charset="0"/>
                <a:cs typeface="Times New Roman" panose="02020603050405020304" pitchFamily="18" charset="0"/>
              </a:rPr>
              <a:t>: Holds 14% of the market share. </a:t>
            </a:r>
          </a:p>
          <a:p>
            <a:r>
              <a:rPr lang="en-US" sz="1600" dirty="0">
                <a:solidFill>
                  <a:schemeClr val="tx2"/>
                </a:solidFill>
                <a:latin typeface="Times New Roman" panose="02020603050405020304" pitchFamily="18" charset="0"/>
                <a:cs typeface="Times New Roman" panose="02020603050405020304" pitchFamily="18" charset="0"/>
              </a:rPr>
              <a:t>Strong online sales presence.</a:t>
            </a:r>
          </a:p>
          <a:p>
            <a:r>
              <a:rPr lang="en-US" sz="1600" b="1" dirty="0">
                <a:solidFill>
                  <a:schemeClr val="tx2"/>
                </a:solidFill>
                <a:latin typeface="Times New Roman" panose="02020603050405020304" pitchFamily="18" charset="0"/>
                <a:cs typeface="Times New Roman" panose="02020603050405020304" pitchFamily="18" charset="0"/>
              </a:rPr>
              <a:t>Weaknesses</a:t>
            </a:r>
            <a:r>
              <a:rPr lang="en-US" sz="1600" dirty="0">
                <a:solidFill>
                  <a:schemeClr val="tx2"/>
                </a:solidFill>
                <a:latin typeface="Times New Roman" panose="02020603050405020304" pitchFamily="18" charset="0"/>
                <a:cs typeface="Times New Roman" panose="02020603050405020304" pitchFamily="18" charset="0"/>
              </a:rPr>
              <a:t>: While they are affordable, they can be perceived as sacrificing durability.</a:t>
            </a:r>
          </a:p>
          <a:p>
            <a:r>
              <a:rPr lang="en-US" sz="1600" dirty="0">
                <a:solidFill>
                  <a:schemeClr val="tx2"/>
                </a:solidFill>
                <a:latin typeface="Times New Roman" panose="02020603050405020304" pitchFamily="18" charset="0"/>
                <a:cs typeface="Times New Roman" panose="02020603050405020304" pitchFamily="18" charset="0"/>
              </a:rPr>
              <a:t>Limited Market penetration. </a:t>
            </a:r>
          </a:p>
          <a:p>
            <a:pPr marL="0" indent="0">
              <a:buNone/>
            </a:pPr>
            <a:r>
              <a:rPr lang="en-US" sz="1600" b="1" dirty="0">
                <a:solidFill>
                  <a:schemeClr val="tx2"/>
                </a:solidFill>
                <a:latin typeface="Times New Roman" panose="02020603050405020304" pitchFamily="18" charset="0"/>
                <a:cs typeface="Times New Roman" panose="02020603050405020304" pitchFamily="18" charset="0"/>
              </a:rPr>
              <a:t>3. Owala</a:t>
            </a:r>
          </a:p>
          <a:p>
            <a:r>
              <a:rPr lang="en-US" sz="1600" b="1" dirty="0">
                <a:solidFill>
                  <a:schemeClr val="tx2"/>
                </a:solidFill>
                <a:latin typeface="Times New Roman" panose="02020603050405020304" pitchFamily="18" charset="0"/>
                <a:cs typeface="Times New Roman" panose="02020603050405020304" pitchFamily="18" charset="0"/>
              </a:rPr>
              <a:t>Strengths</a:t>
            </a:r>
            <a:r>
              <a:rPr lang="en-US" sz="1600" dirty="0">
                <a:solidFill>
                  <a:schemeClr val="tx2"/>
                </a:solidFill>
                <a:latin typeface="Times New Roman" panose="02020603050405020304" pitchFamily="18" charset="0"/>
                <a:cs typeface="Times New Roman" panose="02020603050405020304" pitchFamily="18" charset="0"/>
              </a:rPr>
              <a:t>: Innovative and easy to use designs.  </a:t>
            </a:r>
          </a:p>
          <a:p>
            <a:r>
              <a:rPr lang="en-US" sz="1600" dirty="0">
                <a:solidFill>
                  <a:schemeClr val="tx2"/>
                </a:solidFill>
                <a:latin typeface="Times New Roman" panose="02020603050405020304" pitchFamily="18" charset="0"/>
                <a:cs typeface="Times New Roman" panose="02020603050405020304" pitchFamily="18" charset="0"/>
              </a:rPr>
              <a:t>Their branding appeals to the trendy and younger demographic. </a:t>
            </a:r>
          </a:p>
          <a:p>
            <a:r>
              <a:rPr lang="en-US" sz="1600" dirty="0">
                <a:solidFill>
                  <a:schemeClr val="tx2"/>
                </a:solidFill>
                <a:latin typeface="Times New Roman" panose="02020603050405020304" pitchFamily="18" charset="0"/>
                <a:cs typeface="Times New Roman" panose="02020603050405020304" pitchFamily="18" charset="0"/>
              </a:rPr>
              <a:t>Therefore, making it an attractive option among lifestyle conscious.</a:t>
            </a:r>
          </a:p>
          <a:p>
            <a:r>
              <a:rPr lang="en-US" sz="1600" b="1" dirty="0">
                <a:solidFill>
                  <a:schemeClr val="tx2"/>
                </a:solidFill>
                <a:latin typeface="Times New Roman" panose="02020603050405020304" pitchFamily="18" charset="0"/>
                <a:cs typeface="Times New Roman" panose="02020603050405020304" pitchFamily="18" charset="0"/>
              </a:rPr>
              <a:t>Weaknesses</a:t>
            </a:r>
            <a:r>
              <a:rPr lang="en-US" sz="1600" dirty="0">
                <a:solidFill>
                  <a:schemeClr val="tx2"/>
                </a:solidFill>
                <a:latin typeface="Times New Roman" panose="02020603050405020304" pitchFamily="18" charset="0"/>
                <a:cs typeface="Times New Roman" panose="02020603050405020304" pitchFamily="18" charset="0"/>
              </a:rPr>
              <a:t>: In comparison to other brands, they are relatively new. </a:t>
            </a:r>
          </a:p>
          <a:p>
            <a:r>
              <a:rPr lang="en-US" sz="1600" dirty="0">
                <a:solidFill>
                  <a:schemeClr val="tx2"/>
                </a:solidFill>
                <a:latin typeface="Times New Roman" panose="02020603050405020304" pitchFamily="18" charset="0"/>
                <a:cs typeface="Times New Roman" panose="02020603050405020304" pitchFamily="18" charset="0"/>
              </a:rPr>
              <a:t>Therefore, in comparison to competitors they may lack customer loyalty and brand reputation.  </a:t>
            </a:r>
          </a:p>
        </p:txBody>
      </p:sp>
    </p:spTree>
    <p:extLst>
      <p:ext uri="{BB962C8B-B14F-4D97-AF65-F5344CB8AC3E}">
        <p14:creationId xmlns:p14="http://schemas.microsoft.com/office/powerpoint/2010/main" val="4285996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7" name="Rectangle 36">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1" name="Rectangle 40">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CC93C9-C893-F418-CC08-49987BD7278D}"/>
              </a:ext>
            </a:extLst>
          </p:cNvPr>
          <p:cNvSpPr>
            <a:spLocks noGrp="1"/>
          </p:cNvSpPr>
          <p:nvPr>
            <p:ph type="title"/>
          </p:nvPr>
        </p:nvSpPr>
        <p:spPr>
          <a:xfrm>
            <a:off x="1043631" y="809898"/>
            <a:ext cx="9942716" cy="1554480"/>
          </a:xfrm>
        </p:spPr>
        <p:txBody>
          <a:bodyPr anchor="ctr">
            <a:normAutofit/>
          </a:bodyPr>
          <a:lstStyle/>
          <a:p>
            <a:pPr algn="ctr"/>
            <a:r>
              <a:rPr lang="en-US" sz="4800" dirty="0"/>
              <a:t>Competitive Analysis Cont. </a:t>
            </a:r>
          </a:p>
        </p:txBody>
      </p:sp>
      <p:sp>
        <p:nvSpPr>
          <p:cNvPr id="3" name="Content Placeholder 2">
            <a:extLst>
              <a:ext uri="{FF2B5EF4-FFF2-40B4-BE49-F238E27FC236}">
                <a16:creationId xmlns:a16="http://schemas.microsoft.com/office/drawing/2014/main" id="{45CB8687-BBD6-E0CD-2065-268498F62213}"/>
              </a:ext>
            </a:extLst>
          </p:cNvPr>
          <p:cNvSpPr>
            <a:spLocks noGrp="1"/>
          </p:cNvSpPr>
          <p:nvPr>
            <p:ph idx="1"/>
          </p:nvPr>
        </p:nvSpPr>
        <p:spPr>
          <a:xfrm>
            <a:off x="1045028" y="2233539"/>
            <a:ext cx="9941319" cy="4251769"/>
          </a:xfrm>
        </p:spPr>
        <p:txBody>
          <a:bodyPr anchor="ctr">
            <a:normAutofit lnSpcReduction="10000"/>
          </a:bodyPr>
          <a:lstStyle/>
          <a:p>
            <a:r>
              <a:rPr lang="en-US" sz="800" dirty="0">
                <a:latin typeface="Times New Roman" panose="02020603050405020304" pitchFamily="18" charset="0"/>
                <a:cs typeface="Times New Roman" panose="02020603050405020304" pitchFamily="18" charset="0"/>
              </a:rPr>
              <a:t>  </a:t>
            </a:r>
          </a:p>
          <a:p>
            <a:pPr marL="0" indent="0">
              <a:buNone/>
            </a:pPr>
            <a:r>
              <a:rPr lang="en-US" sz="1800" b="1" dirty="0">
                <a:latin typeface="Times New Roman" panose="02020603050405020304" pitchFamily="18" charset="0"/>
                <a:cs typeface="Times New Roman" panose="02020603050405020304" pitchFamily="18" charset="0"/>
              </a:rPr>
              <a:t>4. Yeti Rambler</a:t>
            </a:r>
          </a:p>
          <a:p>
            <a:r>
              <a:rPr lang="en-US" sz="1800" b="1" dirty="0">
                <a:latin typeface="Times New Roman" panose="02020603050405020304" pitchFamily="18" charset="0"/>
                <a:cs typeface="Times New Roman" panose="02020603050405020304" pitchFamily="18" charset="0"/>
              </a:rPr>
              <a:t>Strengths</a:t>
            </a:r>
            <a:r>
              <a:rPr lang="en-US" sz="1800" dirty="0">
                <a:latin typeface="Times New Roman" panose="02020603050405020304" pitchFamily="18" charset="0"/>
                <a:cs typeface="Times New Roman" panose="02020603050405020304" pitchFamily="18" charset="0"/>
              </a:rPr>
              <a:t>: In terms of their brand reputation, they are a significantly strong brand.</a:t>
            </a:r>
          </a:p>
          <a:p>
            <a:r>
              <a:rPr lang="en-US" sz="1800" dirty="0">
                <a:latin typeface="Times New Roman" panose="02020603050405020304" pitchFamily="18" charset="0"/>
                <a:cs typeface="Times New Roman" panose="02020603050405020304" pitchFamily="18" charset="0"/>
              </a:rPr>
              <a:t>They offer extreme levels of durability and superior insulation technology. </a:t>
            </a:r>
          </a:p>
          <a:p>
            <a:r>
              <a:rPr lang="en-US" sz="1800" dirty="0">
                <a:latin typeface="Times New Roman" panose="02020603050405020304" pitchFamily="18" charset="0"/>
                <a:cs typeface="Times New Roman" panose="02020603050405020304" pitchFamily="18" charset="0"/>
              </a:rPr>
              <a:t>Their products appeal to people that value ruggedness and longevity.  </a:t>
            </a:r>
          </a:p>
          <a:p>
            <a:r>
              <a:rPr lang="en-US" sz="1800" b="1" dirty="0">
                <a:latin typeface="Times New Roman" panose="02020603050405020304" pitchFamily="18" charset="0"/>
                <a:cs typeface="Times New Roman" panose="02020603050405020304" pitchFamily="18" charset="0"/>
              </a:rPr>
              <a:t>Weaknesses: </a:t>
            </a:r>
            <a:r>
              <a:rPr lang="en-US" sz="1800" dirty="0">
                <a:latin typeface="Times New Roman" panose="02020603050405020304" pitchFamily="18" charset="0"/>
                <a:cs typeface="Times New Roman" panose="02020603050405020304" pitchFamily="18" charset="0"/>
              </a:rPr>
              <a:t>Higher price points.</a:t>
            </a:r>
          </a:p>
          <a:p>
            <a:r>
              <a:rPr lang="en-US" sz="1800" dirty="0">
                <a:latin typeface="Times New Roman" panose="02020603050405020304" pitchFamily="18" charset="0"/>
                <a:cs typeface="Times New Roman" panose="02020603050405020304" pitchFamily="18" charset="0"/>
              </a:rPr>
              <a:t>Their focus on the outdoor industry may make them less relatable.</a:t>
            </a:r>
          </a:p>
          <a:p>
            <a:pPr marL="0" indent="0">
              <a:buNone/>
            </a:pPr>
            <a:r>
              <a:rPr lang="en-US" sz="1800" b="1" dirty="0">
                <a:latin typeface="Times New Roman" panose="02020603050405020304" pitchFamily="18" charset="0"/>
                <a:cs typeface="Times New Roman" panose="02020603050405020304" pitchFamily="18" charset="0"/>
              </a:rPr>
              <a:t>5. Klean Kanteen</a:t>
            </a:r>
          </a:p>
          <a:p>
            <a:r>
              <a:rPr lang="en-US" sz="1800" b="1" dirty="0">
                <a:latin typeface="Times New Roman" panose="02020603050405020304" pitchFamily="18" charset="0"/>
                <a:cs typeface="Times New Roman" panose="02020603050405020304" pitchFamily="18" charset="0"/>
              </a:rPr>
              <a:t>Strengths</a:t>
            </a:r>
            <a:r>
              <a:rPr lang="en-US" sz="1800" dirty="0">
                <a:latin typeface="Times New Roman" panose="02020603050405020304" pitchFamily="18" charset="0"/>
                <a:cs typeface="Times New Roman" panose="02020603050405020304" pitchFamily="18" charset="0"/>
              </a:rPr>
              <a:t>: Their products are known for containing stainless steel and being eco-friendly. </a:t>
            </a:r>
          </a:p>
          <a:p>
            <a:r>
              <a:rPr lang="en-US" sz="1800" dirty="0">
                <a:latin typeface="Times New Roman" panose="02020603050405020304" pitchFamily="18" charset="0"/>
                <a:cs typeface="Times New Roman" panose="02020603050405020304" pitchFamily="18" charset="0"/>
              </a:rPr>
              <a:t>They appeal to parents who prioritize sustainability. </a:t>
            </a:r>
          </a:p>
          <a:p>
            <a:r>
              <a:rPr lang="en-US" sz="1800" dirty="0">
                <a:latin typeface="Times New Roman" panose="02020603050405020304" pitchFamily="18" charset="0"/>
                <a:cs typeface="Times New Roman" panose="02020603050405020304" pitchFamily="18" charset="0"/>
              </a:rPr>
              <a:t>Their commitment to environmental responsibility is a major selling point. </a:t>
            </a:r>
          </a:p>
          <a:p>
            <a:r>
              <a:rPr lang="en-US" sz="1800" b="1" dirty="0">
                <a:latin typeface="Times New Roman" panose="02020603050405020304" pitchFamily="18" charset="0"/>
                <a:cs typeface="Times New Roman" panose="02020603050405020304" pitchFamily="18" charset="0"/>
              </a:rPr>
              <a:t>Weaknesses: </a:t>
            </a:r>
            <a:r>
              <a:rPr lang="en-US" sz="1800" dirty="0">
                <a:latin typeface="Times New Roman" panose="02020603050405020304" pitchFamily="18" charset="0"/>
                <a:cs typeface="Times New Roman" panose="02020603050405020304" pitchFamily="18" charset="0"/>
              </a:rPr>
              <a:t>In comparison to more specialized baby brands, their baby offerings are more limited.</a:t>
            </a:r>
          </a:p>
        </p:txBody>
      </p:sp>
      <p:cxnSp>
        <p:nvCxnSpPr>
          <p:cNvPr id="43" name="Straight Connector 42">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272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9FCC93C9-C893-F418-CC08-49987BD7278D}"/>
              </a:ext>
            </a:extLst>
          </p:cNvPr>
          <p:cNvSpPr>
            <a:spLocks noGrp="1"/>
          </p:cNvSpPr>
          <p:nvPr>
            <p:ph type="title"/>
          </p:nvPr>
        </p:nvSpPr>
        <p:spPr>
          <a:xfrm>
            <a:off x="838200" y="401221"/>
            <a:ext cx="10515600" cy="1348065"/>
          </a:xfrm>
        </p:spPr>
        <p:txBody>
          <a:bodyPr>
            <a:normAutofit/>
          </a:bodyPr>
          <a:lstStyle/>
          <a:p>
            <a:pPr algn="ctr"/>
            <a:r>
              <a:rPr lang="en-US" sz="5400" dirty="0">
                <a:solidFill>
                  <a:srgbClr val="FFFFFF"/>
                </a:solidFill>
              </a:rPr>
              <a:t>Competitive Analysis part 3</a:t>
            </a:r>
          </a:p>
        </p:txBody>
      </p:sp>
      <p:sp>
        <p:nvSpPr>
          <p:cNvPr id="3" name="Content Placeholder 2">
            <a:extLst>
              <a:ext uri="{FF2B5EF4-FFF2-40B4-BE49-F238E27FC236}">
                <a16:creationId xmlns:a16="http://schemas.microsoft.com/office/drawing/2014/main" id="{45CB8687-BBD6-E0CD-2065-268498F62213}"/>
              </a:ext>
            </a:extLst>
          </p:cNvPr>
          <p:cNvSpPr>
            <a:spLocks noGrp="1"/>
          </p:cNvSpPr>
          <p:nvPr>
            <p:ph idx="1"/>
          </p:nvPr>
        </p:nvSpPr>
        <p:spPr>
          <a:xfrm>
            <a:off x="-1" y="2430092"/>
            <a:ext cx="11647357" cy="4165579"/>
          </a:xfrm>
        </p:spPr>
        <p:txBody>
          <a:bodyPr>
            <a:normAutofit fontScale="85000" lnSpcReduction="20000"/>
          </a:bodyPr>
          <a:lstStyle/>
          <a:p>
            <a:pPr marL="0" marR="0" lvl="0" indent="0" defTabSz="914400" rtl="0" eaLnBrk="0" fontAlgn="base" latinLnBrk="0" hangingPunct="0">
              <a:spcBef>
                <a:spcPct val="0"/>
              </a:spcBef>
              <a:spcAft>
                <a:spcPct val="0"/>
              </a:spcAft>
              <a:buClrTx/>
              <a:buSzTx/>
              <a:buFontTx/>
              <a:buNone/>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Nuby </a:t>
            </a:r>
          </a:p>
          <a:p>
            <a:pPr eaLnBrk="0" fontAlgn="base" hangingPunct="0">
              <a:spcBef>
                <a:spcPct val="0"/>
              </a:spcBef>
              <a:spcAft>
                <a:spcPct val="0"/>
              </a:spcAft>
            </a:pPr>
            <a:r>
              <a:rPr lang="en-US" altLang="en-US" sz="2100" b="1" dirty="0">
                <a:latin typeface="Times New Roman" panose="02020603050405020304" pitchFamily="18" charset="0"/>
                <a:cs typeface="Times New Roman" panose="02020603050405020304" pitchFamily="18" charset="0"/>
              </a:rPr>
              <a:t>Strengths: </a:t>
            </a:r>
            <a:r>
              <a:rPr kumimoji="0" lang="en-US" altLang="en-US" sz="2100" i="0" u="none" strike="noStrike" cap="none" normalizeH="0" baseline="0" dirty="0">
                <a:ln>
                  <a:noFill/>
                </a:ln>
                <a:effectLst/>
                <a:latin typeface="Times New Roman" panose="02020603050405020304" pitchFamily="18" charset="0"/>
                <a:cs typeface="Times New Roman" panose="02020603050405020304" pitchFamily="18" charset="0"/>
              </a:rPr>
              <a:t>(Leading Baby Drinkware Competitor)</a:t>
            </a:r>
          </a:p>
          <a:p>
            <a:pPr eaLnBrk="0" fontAlgn="base" hangingPunct="0">
              <a:spcBef>
                <a:spcPct val="0"/>
              </a:spcBef>
              <a:spcAft>
                <a:spcPct val="0"/>
              </a:spcAft>
            </a:pPr>
            <a:r>
              <a:rPr kumimoji="0" lang="en-US" altLang="en-US" sz="2100" i="0" u="none" strike="noStrike" cap="none" normalizeH="0" baseline="0" dirty="0">
                <a:ln>
                  <a:noFill/>
                </a:ln>
                <a:effectLst/>
                <a:latin typeface="Times New Roman" panose="02020603050405020304" pitchFamily="18" charset="0"/>
                <a:cs typeface="Times New Roman" panose="02020603050405020304" pitchFamily="18" charset="0"/>
              </a:rPr>
              <a:t>They are </a:t>
            </a:r>
            <a:r>
              <a:rPr lang="en-US" altLang="en-US" sz="2100" dirty="0">
                <a:latin typeface="Times New Roman" panose="02020603050405020304" pitchFamily="18" charset="0"/>
                <a:cs typeface="Times New Roman" panose="02020603050405020304" pitchFamily="18" charset="0"/>
              </a:rPr>
              <a:t>known for affordability, and they have a large online and offline retail presence. </a:t>
            </a:r>
          </a:p>
          <a:p>
            <a:pPr eaLnBrk="0" fontAlgn="base" hangingPunct="0">
              <a:spcBef>
                <a:spcPct val="0"/>
              </a:spcBef>
              <a:spcAft>
                <a:spcPct val="0"/>
              </a:spcAft>
            </a:pPr>
            <a:r>
              <a:rPr lang="en-US" altLang="en-US" sz="2100" dirty="0">
                <a:latin typeface="Times New Roman" panose="02020603050405020304" pitchFamily="18" charset="0"/>
                <a:cs typeface="Times New Roman" panose="02020603050405020304" pitchFamily="18" charset="0"/>
              </a:rPr>
              <a:t> Due to that, they can more easily reach a larger audience. </a:t>
            </a:r>
          </a:p>
          <a:p>
            <a:pPr eaLnBrk="0" fontAlgn="base" hangingPunct="0">
              <a:spcBef>
                <a:spcPct val="0"/>
              </a:spcBef>
              <a:spcAft>
                <a:spcPct val="0"/>
              </a:spcAft>
            </a:pPr>
            <a:r>
              <a:rPr kumimoji="0" lang="en-US" altLang="en-US" sz="2100" i="0" u="none" strike="noStrike" cap="none" normalizeH="0" baseline="0" dirty="0">
                <a:ln>
                  <a:noFill/>
                </a:ln>
                <a:effectLst/>
                <a:latin typeface="Times New Roman" panose="02020603050405020304" pitchFamily="18" charset="0"/>
                <a:cs typeface="Times New Roman" panose="02020603050405020304" pitchFamily="18" charset="0"/>
              </a:rPr>
              <a:t>The</a:t>
            </a:r>
            <a:r>
              <a:rPr lang="en-US" altLang="en-US" sz="2100" dirty="0">
                <a:latin typeface="Times New Roman" panose="02020603050405020304" pitchFamily="18" charset="0"/>
                <a:cs typeface="Times New Roman" panose="02020603050405020304" pitchFamily="18" charset="0"/>
              </a:rPr>
              <a:t>ir wide range of products includes sippy cups that do not spill, that are anti-colic, and other products for babies that address parental concerns.</a:t>
            </a:r>
            <a:endParaRPr kumimoji="0" lang="en-US" altLang="en-US" sz="2100"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spcBef>
                <a:spcPct val="0"/>
              </a:spcBef>
              <a:spcAft>
                <a:spcPct val="0"/>
              </a:spcAft>
              <a:buClrTx/>
              <a:buSzTx/>
              <a:buFontTx/>
              <a:buNone/>
              <a:tabLst/>
            </a:pPr>
            <a:endParaRPr lang="en-US" altLang="en-US" sz="2100" dirty="0">
              <a:latin typeface="Times New Roman" panose="02020603050405020304" pitchFamily="18" charset="0"/>
              <a:cs typeface="Times New Roman" panose="02020603050405020304" pitchFamily="18" charset="0"/>
            </a:endParaRPr>
          </a:p>
          <a:p>
            <a:pPr marL="0" marR="0" lvl="0" indent="0" defTabSz="914400" rtl="0" eaLnBrk="0" fontAlgn="base" latinLnBrk="0" hangingPunct="0">
              <a:spcBef>
                <a:spcPct val="0"/>
              </a:spcBef>
              <a:spcAft>
                <a:spcPct val="0"/>
              </a:spcAft>
              <a:buClrTx/>
              <a:buSzTx/>
              <a:buFontTx/>
              <a:buNone/>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Phillips Avent</a:t>
            </a:r>
          </a:p>
          <a:p>
            <a:pPr marR="0" lvl="0" defTabSz="914400" rtl="0" eaLnBrk="0" fontAlgn="base" latinLnBrk="0" hangingPunct="0">
              <a:spcBef>
                <a:spcPct val="0"/>
              </a:spcBef>
              <a:spcAft>
                <a:spcPct val="0"/>
              </a:spcAft>
              <a:buClrTx/>
              <a:buSzTx/>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Strengths</a:t>
            </a: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 A globally recognized brand in baby products, especially for bottles and sippy cups.</a:t>
            </a:r>
          </a:p>
          <a:p>
            <a:pPr marR="0" lvl="0" defTabSz="914400" rtl="0" eaLnBrk="0" fontAlgn="base" latinLnBrk="0" hangingPunct="0">
              <a:spcBef>
                <a:spcPct val="0"/>
              </a:spcBef>
              <a:spcAft>
                <a:spcPct val="0"/>
              </a:spcAft>
              <a:buClrTx/>
              <a:buSzTx/>
              <a:tabLst/>
            </a:pP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 Phillips Avent has strong trust among parents for safe, and well-designed baby feeding solutions, backed by years of research and development in baby care.</a:t>
            </a:r>
          </a:p>
          <a:p>
            <a:pPr marR="0" lvl="0" defTabSz="914400" rtl="0" eaLnBrk="0" fontAlgn="base" latinLnBrk="0" hangingPunct="0">
              <a:spcBef>
                <a:spcPct val="0"/>
              </a:spcBef>
              <a:spcAft>
                <a:spcPct val="0"/>
              </a:spcAft>
              <a:buClrTx/>
              <a:buSzTx/>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Weaknesses</a:t>
            </a: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 While strong in baby bottles, Avent’s drinkware products face stiff competition in terms of design and innovation, especially from newer, more eco-friendly brands.</a:t>
            </a:r>
          </a:p>
          <a:p>
            <a:pPr marL="0" marR="0" lvl="0" indent="0" defTabSz="914400" rtl="0" eaLnBrk="0" fontAlgn="base" latinLnBrk="0" hangingPunct="0">
              <a:spcBef>
                <a:spcPct val="0"/>
              </a:spcBef>
              <a:spcAft>
                <a:spcPct val="0"/>
              </a:spcAft>
              <a:buClrTx/>
              <a:buSzTx/>
              <a:buFontTx/>
              <a:buNone/>
              <a:tabLst/>
            </a:pPr>
            <a:endPar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spcBef>
                <a:spcPct val="0"/>
              </a:spcBef>
              <a:spcAft>
                <a:spcPct val="0"/>
              </a:spcAft>
              <a:buClrTx/>
              <a:buSzTx/>
              <a:buFontTx/>
              <a:buNone/>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  Green Sprouts</a:t>
            </a:r>
          </a:p>
          <a:p>
            <a:pPr marR="0" lvl="0" defTabSz="914400" rtl="0" eaLnBrk="0" fontAlgn="base" latinLnBrk="0" hangingPunct="0">
              <a:spcBef>
                <a:spcPct val="0"/>
              </a:spcBef>
              <a:spcAft>
                <a:spcPct val="0"/>
              </a:spcAft>
              <a:buClrTx/>
              <a:buSzTx/>
              <a:tabLst/>
            </a:pPr>
            <a:r>
              <a:rPr kumimoji="0" lang="en-US" altLang="en-US" sz="2100" b="1" i="0" u="none" strike="noStrike" cap="none" normalizeH="0" baseline="0" dirty="0">
                <a:ln>
                  <a:noFill/>
                </a:ln>
                <a:effectLst/>
                <a:latin typeface="Times New Roman" panose="02020603050405020304" pitchFamily="18" charset="0"/>
                <a:cs typeface="Times New Roman" panose="02020603050405020304" pitchFamily="18" charset="0"/>
              </a:rPr>
              <a:t>Strengths</a:t>
            </a: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 Focuses on non-toxic products that do not contain do not contain BPAs. </a:t>
            </a:r>
          </a:p>
          <a:p>
            <a:pPr marR="0" lvl="0" defTabSz="914400" rtl="0" eaLnBrk="0" fontAlgn="base" latinLnBrk="0" hangingPunct="0">
              <a:spcBef>
                <a:spcPct val="0"/>
              </a:spcBef>
              <a:spcAft>
                <a:spcPct val="0"/>
              </a:spcAft>
              <a:buClrTx/>
              <a:buSzTx/>
              <a:tabLst/>
            </a:pPr>
            <a:r>
              <a:rPr lang="en-US" altLang="en-US" sz="2100" dirty="0">
                <a:latin typeface="Times New Roman" panose="02020603050405020304" pitchFamily="18" charset="0"/>
                <a:cs typeface="Times New Roman" panose="02020603050405020304" pitchFamily="18" charset="0"/>
              </a:rPr>
              <a:t>The company </a:t>
            </a: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has carved a niche for itself with products that are safe for babies and the environment.</a:t>
            </a:r>
          </a:p>
          <a:p>
            <a:pPr marR="0" lvl="0" defTabSz="914400" rtl="0" eaLnBrk="0" fontAlgn="base" latinLnBrk="0" hangingPunct="0">
              <a:spcBef>
                <a:spcPct val="0"/>
              </a:spcBef>
              <a:spcAft>
                <a:spcPct val="0"/>
              </a:spcAft>
              <a:buClrTx/>
              <a:buSzTx/>
              <a:tabLst/>
            </a:pPr>
            <a:r>
              <a:rPr lang="en-US" altLang="en-US" sz="2100" b="1" dirty="0">
                <a:latin typeface="Times New Roman" panose="02020603050405020304" pitchFamily="18" charset="0"/>
                <a:cs typeface="Times New Roman" panose="02020603050405020304" pitchFamily="18" charset="0"/>
              </a:rPr>
              <a:t>Weaknesses: </a:t>
            </a: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competitors, and its niche market focus may restrict broader consumer appeal.</a:t>
            </a:r>
          </a:p>
          <a:p>
            <a:pPr marR="0" lvl="0" defTabSz="914400" rtl="0" eaLnBrk="0" fontAlgn="base" latinLnBrk="0" hangingPunct="0">
              <a:spcBef>
                <a:spcPct val="0"/>
              </a:spcBef>
              <a:spcAft>
                <a:spcPct val="0"/>
              </a:spcAft>
              <a:buClrTx/>
              <a:buSzTx/>
              <a:tabLst/>
            </a:pPr>
            <a:r>
              <a:rPr kumimoji="0" lang="en-US" altLang="en-US" sz="2100" b="0" i="0" u="none" strike="noStrike" cap="none" normalizeH="0" baseline="0" dirty="0">
                <a:ln>
                  <a:noFill/>
                </a:ln>
                <a:effectLst/>
                <a:latin typeface="Times New Roman" panose="02020603050405020304" pitchFamily="18" charset="0"/>
                <a:cs typeface="Times New Roman" panose="02020603050405020304" pitchFamily="18" charset="0"/>
              </a:rPr>
              <a:t>Due to the eco-friendly materials, their price points might be higher.</a:t>
            </a:r>
          </a:p>
          <a:p>
            <a:pPr marL="0" marR="0" lvl="0" indent="0" defTabSz="914400" rtl="0" eaLnBrk="0" fontAlgn="base" latinLnBrk="0" hangingPunct="0">
              <a:spcBef>
                <a:spcPct val="0"/>
              </a:spcBef>
              <a:spcAft>
                <a:spcPct val="0"/>
              </a:spcAft>
              <a:buClrTx/>
              <a:buSzTx/>
              <a:buFontTx/>
              <a:buChar char="•"/>
              <a:tabLst/>
            </a:pPr>
            <a:endParaRPr kumimoji="0" lang="en-US" altLang="en-US" sz="1000" b="0"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spcBef>
                <a:spcPct val="0"/>
              </a:spcBef>
              <a:spcAft>
                <a:spcPct val="0"/>
              </a:spcAft>
              <a:buClrTx/>
              <a:buSzTx/>
              <a:buNone/>
              <a:tabLst/>
            </a:pPr>
            <a:br>
              <a:rPr kumimoji="0" lang="en-US" altLang="en-US" sz="1000" b="0" i="0" u="none" strike="noStrike" cap="none" normalizeH="0" baseline="0" dirty="0">
                <a:ln>
                  <a:noFill/>
                </a:ln>
                <a:effectLst/>
                <a:latin typeface="Arial" panose="020B0604020202020204" pitchFamily="34" charset="0"/>
              </a:rPr>
            </a:br>
            <a:endParaRPr kumimoji="0" lang="en-US" altLang="en-US" sz="1000" b="1"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1158533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36" name="Freeform: Shape 35">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38" name="Freeform: Shape 37">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CC93C9-C893-F418-CC08-49987BD7278D}"/>
              </a:ext>
            </a:extLst>
          </p:cNvPr>
          <p:cNvSpPr>
            <a:spLocks noGrp="1"/>
          </p:cNvSpPr>
          <p:nvPr>
            <p:ph type="title"/>
          </p:nvPr>
        </p:nvSpPr>
        <p:spPr>
          <a:xfrm>
            <a:off x="838200" y="253397"/>
            <a:ext cx="10515600" cy="1273233"/>
          </a:xfrm>
        </p:spPr>
        <p:txBody>
          <a:bodyPr>
            <a:normAutofit/>
          </a:bodyPr>
          <a:lstStyle/>
          <a:p>
            <a:pPr algn="ctr"/>
            <a:r>
              <a:rPr lang="en-US" sz="4000" dirty="0"/>
              <a:t>Competitive Analysis Final Part</a:t>
            </a:r>
          </a:p>
        </p:txBody>
      </p:sp>
      <p:sp>
        <p:nvSpPr>
          <p:cNvPr id="40" name="Rectangle 39">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5CB8687-BBD6-E0CD-2065-268498F62213}"/>
              </a:ext>
            </a:extLst>
          </p:cNvPr>
          <p:cNvSpPr>
            <a:spLocks noGrp="1"/>
          </p:cNvSpPr>
          <p:nvPr>
            <p:ph idx="1"/>
          </p:nvPr>
        </p:nvSpPr>
        <p:spPr>
          <a:xfrm>
            <a:off x="128015" y="1899601"/>
            <a:ext cx="11849125" cy="4705002"/>
          </a:xfrm>
        </p:spPr>
        <p:txBody>
          <a:bodyPr>
            <a:normAutofit fontScale="92500" lnSpcReduction="10000"/>
          </a:bodyPr>
          <a:lstStyle/>
          <a:p>
            <a:pPr marL="0" marR="0" lvl="0" indent="0" defTabSz="914400" rtl="0" eaLnBrk="0" fontAlgn="base" latinLnBrk="0" hangingPunct="0">
              <a:spcBef>
                <a:spcPct val="0"/>
              </a:spcBef>
              <a:spcAft>
                <a:spcPct val="0"/>
              </a:spcAft>
              <a:buClrTx/>
              <a:buSzTx/>
              <a:buFontTx/>
              <a:buNone/>
              <a:tabLst/>
            </a:pPr>
            <a:r>
              <a:rPr lang="en-US" altLang="en-US" sz="1200" b="1" dirty="0">
                <a:latin typeface="Times New Roman" panose="02020603050405020304" pitchFamily="18" charset="0"/>
                <a:cs typeface="Times New Roman" panose="02020603050405020304" pitchFamily="18" charset="0"/>
              </a:rPr>
              <a:t>9</a:t>
            </a:r>
            <a:r>
              <a:rPr lang="en-US" altLang="en-US" sz="2000" b="1" dirty="0">
                <a:latin typeface="Times New Roman" panose="02020603050405020304" pitchFamily="18" charset="0"/>
                <a:cs typeface="Times New Roman" panose="02020603050405020304" pitchFamily="18" charset="0"/>
              </a:rPr>
              <a:t>.   Dr. Browns</a:t>
            </a:r>
            <a:endPar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endParaRPr>
          </a:p>
          <a:p>
            <a:pPr marR="0" lvl="0"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Strengths</a:t>
            </a: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 They specialize in baby bottles and sippy cups that have anti-colic features.</a:t>
            </a:r>
          </a:p>
          <a:p>
            <a:pPr marR="0" lvl="0" defTabSz="914400" rtl="0" eaLnBrk="0" fontAlgn="base" latinLnBrk="0" hangingPunct="0">
              <a:spcBef>
                <a:spcPct val="0"/>
              </a:spcBef>
              <a:spcAft>
                <a:spcPct val="0"/>
              </a:spcAft>
              <a:buClrTx/>
              <a:buSzTx/>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Their brand is trusted by parents and known health care professionals.  They have a strong reputation for safety and innovation.  </a:t>
            </a:r>
          </a:p>
          <a:p>
            <a:pPr marR="0" lvl="0" defTabSz="914400" rtl="0" eaLnBrk="0" fontAlgn="base" latinLnBrk="0" hangingPunct="0">
              <a:spcBef>
                <a:spcPct val="0"/>
              </a:spcBef>
              <a:spcAft>
                <a:spcPct val="0"/>
              </a:spcAft>
              <a:buClrTx/>
              <a:buSzTx/>
              <a:tabLst/>
            </a:pPr>
            <a:r>
              <a:rPr lang="en-US" altLang="en-US" sz="2000" dirty="0">
                <a:latin typeface="Times New Roman" panose="02020603050405020304" pitchFamily="18" charset="0"/>
                <a:cs typeface="Times New Roman" panose="02020603050405020304" pitchFamily="18" charset="0"/>
              </a:rPr>
              <a:t>Their product line caters to various baby development stages. </a:t>
            </a:r>
          </a:p>
          <a:p>
            <a:pPr marR="0" lvl="0" defTabSz="914400" rtl="0" eaLnBrk="0" fontAlgn="base" latinLnBrk="0" hangingPunct="0">
              <a:spcBef>
                <a:spcPct val="0"/>
              </a:spcBef>
              <a:spcAft>
                <a:spcPct val="0"/>
              </a:spcAft>
              <a:buClrTx/>
              <a:buSzTx/>
              <a:tabLst/>
            </a:pPr>
            <a:r>
              <a:rPr lang="en-US" altLang="en-US" sz="2000" dirty="0">
                <a:latin typeface="Times New Roman" panose="02020603050405020304" pitchFamily="18" charset="0"/>
                <a:cs typeface="Times New Roman" panose="02020603050405020304" pitchFamily="18" charset="0"/>
              </a:rPr>
              <a:t>Therefore, increasing the potential for the consumer to stay with the brand for long periods of time.</a:t>
            </a:r>
            <a:endPar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endParaRPr>
          </a:p>
          <a:p>
            <a:pPr marR="0" lvl="0"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Weaknesses</a:t>
            </a: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a:t>
            </a:r>
          </a:p>
          <a:p>
            <a:pPr marR="0" lvl="0" defTabSz="914400" rtl="0" eaLnBrk="0" fontAlgn="base" latinLnBrk="0" hangingPunct="0">
              <a:spcBef>
                <a:spcPct val="0"/>
              </a:spcBef>
              <a:spcAft>
                <a:spcPct val="0"/>
              </a:spcAft>
              <a:buClrTx/>
              <a:buSzTx/>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Their </a:t>
            </a:r>
            <a:r>
              <a:rPr lang="en-US" altLang="en-US" sz="2000" dirty="0">
                <a:latin typeface="Times New Roman" panose="02020603050405020304" pitchFamily="18" charset="0"/>
                <a:cs typeface="Times New Roman" panose="02020603050405020304" pitchFamily="18" charset="0"/>
              </a:rPr>
              <a:t>products are not stylish.</a:t>
            </a:r>
          </a:p>
          <a:p>
            <a:pPr marR="0" lvl="0" defTabSz="914400" rtl="0" eaLnBrk="0" fontAlgn="base" latinLnBrk="0" hangingPunct="0">
              <a:spcBef>
                <a:spcPct val="0"/>
              </a:spcBef>
              <a:spcAft>
                <a:spcPct val="0"/>
              </a:spcAft>
              <a:buClrTx/>
              <a:buSzTx/>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High Prices. </a:t>
            </a:r>
          </a:p>
          <a:p>
            <a:pPr marR="0" lvl="0" defTabSz="914400" rtl="0" eaLnBrk="0" fontAlgn="base" latinLnBrk="0" hangingPunct="0">
              <a:spcBef>
                <a:spcPct val="0"/>
              </a:spcBef>
              <a:spcAft>
                <a:spcPct val="0"/>
              </a:spcAft>
              <a:buClrTx/>
              <a:buSzTx/>
              <a:tabLst/>
            </a:pPr>
            <a:endParaRPr lang="en-US" altLang="en-US" sz="2000" b="1" dirty="0">
              <a:latin typeface="Times New Roman" panose="02020603050405020304" pitchFamily="18" charset="0"/>
              <a:cs typeface="Times New Roman" panose="02020603050405020304" pitchFamily="18" charset="0"/>
            </a:endParaRPr>
          </a:p>
          <a:p>
            <a:pPr marR="0" lvl="0" defTabSz="914400" rtl="0" eaLnBrk="0" fontAlgn="base" latinLnBrk="0" hangingPunct="0">
              <a:spcBef>
                <a:spcPct val="0"/>
              </a:spcBef>
              <a:spcAft>
                <a:spcPct val="0"/>
              </a:spcAft>
              <a:buClrTx/>
              <a:buSzTx/>
              <a:tabLst/>
            </a:pPr>
            <a:r>
              <a:rPr lang="en-US" altLang="en-US" sz="2000" b="1" dirty="0">
                <a:latin typeface="Times New Roman" panose="02020603050405020304" pitchFamily="18" charset="0"/>
                <a:cs typeface="Times New Roman" panose="02020603050405020304" pitchFamily="18" charset="0"/>
              </a:rPr>
              <a:t>10. Pura</a:t>
            </a:r>
            <a:endPar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endParaRPr>
          </a:p>
          <a:p>
            <a:pPr marR="0" lvl="0" defTabSz="914400" rtl="0" eaLnBrk="0" fontAlgn="base" latinLnBrk="0" hangingPunct="0">
              <a:spcBef>
                <a:spcPct val="0"/>
              </a:spcBef>
              <a:spcAft>
                <a:spcPct val="0"/>
              </a:spcAft>
              <a:buClrTx/>
              <a:buSzTx/>
              <a:tabLst/>
            </a:pPr>
            <a:r>
              <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rPr>
              <a:t>Strengths: </a:t>
            </a:r>
            <a:r>
              <a:rPr kumimoji="0" lang="en-US" altLang="en-US" sz="2000" i="0" u="none" strike="noStrike" cap="none" normalizeH="0" baseline="0" dirty="0">
                <a:ln>
                  <a:noFill/>
                </a:ln>
                <a:effectLst/>
                <a:latin typeface="Times New Roman" panose="02020603050405020304" pitchFamily="18" charset="0"/>
                <a:cs typeface="Times New Roman" panose="02020603050405020304" pitchFamily="18" charset="0"/>
              </a:rPr>
              <a:t>Their bottles and sippy cups are 100% plastic free and made from stainless steel. </a:t>
            </a:r>
          </a:p>
          <a:p>
            <a:pPr marR="0" lvl="0" defTabSz="914400" rtl="0" eaLnBrk="0" fontAlgn="base" latinLnBrk="0" hangingPunct="0">
              <a:spcBef>
                <a:spcPct val="0"/>
              </a:spcBef>
              <a:spcAft>
                <a:spcPct val="0"/>
              </a:spcAft>
              <a:buClrTx/>
              <a:buSzTx/>
              <a:tabLst/>
            </a:pPr>
            <a:r>
              <a:rPr kumimoji="0" lang="en-US" altLang="en-US" sz="2000" i="0" u="none" strike="noStrike" cap="none" normalizeH="0" baseline="0" dirty="0">
                <a:ln>
                  <a:noFill/>
                </a:ln>
                <a:effectLst/>
                <a:latin typeface="Times New Roman" panose="02020603050405020304" pitchFamily="18" charset="0"/>
                <a:cs typeface="Times New Roman" panose="02020603050405020304" pitchFamily="18" charset="0"/>
              </a:rPr>
              <a:t>This </a:t>
            </a:r>
            <a:r>
              <a:rPr lang="en-US" altLang="en-US" sz="2000" dirty="0">
                <a:latin typeface="Times New Roman" panose="02020603050405020304" pitchFamily="18" charset="0"/>
                <a:cs typeface="Times New Roman" panose="02020603050405020304" pitchFamily="18" charset="0"/>
              </a:rPr>
              <a:t>allows them</a:t>
            </a:r>
            <a:r>
              <a:rPr kumimoji="0" lang="en-US" altLang="en-US" sz="2000" i="0" u="none" strike="noStrike" cap="none" normalizeH="0" baseline="0" dirty="0">
                <a:ln>
                  <a:noFill/>
                </a:ln>
                <a:effectLst/>
                <a:latin typeface="Times New Roman" panose="02020603050405020304" pitchFamily="18" charset="0"/>
                <a:cs typeface="Times New Roman" panose="02020603050405020304" pitchFamily="18" charset="0"/>
              </a:rPr>
              <a:t> to appeal to parents who want nontoxic and durable alternatives.</a:t>
            </a:r>
            <a:endParaRPr kumimoji="0" lang="en-US" altLang="en-US" sz="2000" b="1" i="0" u="none" strike="noStrike" cap="none" normalizeH="0" baseline="0" dirty="0">
              <a:ln>
                <a:noFill/>
              </a:ln>
              <a:effectLst/>
              <a:latin typeface="Times New Roman" panose="02020603050405020304" pitchFamily="18" charset="0"/>
              <a:cs typeface="Times New Roman" panose="02020603050405020304" pitchFamily="18" charset="0"/>
            </a:endParaRPr>
          </a:p>
          <a:p>
            <a:pPr marR="0" lvl="0" defTabSz="914400" rtl="0" eaLnBrk="0" fontAlgn="base" latinLnBrk="0" hangingPunct="0">
              <a:spcBef>
                <a:spcPct val="0"/>
              </a:spcBef>
              <a:spcAft>
                <a:spcPct val="0"/>
              </a:spcAft>
              <a:buClrTx/>
              <a:buSzTx/>
              <a:tabLst/>
            </a:pPr>
            <a:r>
              <a:rPr lang="en-US" altLang="en-US" sz="2000" b="1" dirty="0">
                <a:latin typeface="Times New Roman" panose="02020603050405020304" pitchFamily="18" charset="0"/>
                <a:cs typeface="Times New Roman" panose="02020603050405020304" pitchFamily="18" charset="0"/>
              </a:rPr>
              <a:t>Weaknesses: </a:t>
            </a:r>
            <a:r>
              <a:rPr lang="en-US" altLang="en-US" sz="2000" dirty="0">
                <a:latin typeface="Times New Roman" panose="02020603050405020304" pitchFamily="18" charset="0"/>
                <a:cs typeface="Times New Roman" panose="02020603050405020304" pitchFamily="18" charset="0"/>
              </a:rPr>
              <a:t>High Prices. </a:t>
            </a:r>
          </a:p>
          <a:p>
            <a:pPr marR="0" lvl="0" defTabSz="914400" rtl="0" eaLnBrk="0" fontAlgn="base" latinLnBrk="0" hangingPunct="0">
              <a:spcBef>
                <a:spcPct val="0"/>
              </a:spcBef>
              <a:spcAft>
                <a:spcPct val="0"/>
              </a:spcAft>
              <a:buClrTx/>
              <a:buSzTx/>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In comparison to other </a:t>
            </a:r>
            <a:r>
              <a:rPr lang="en-US" altLang="en-US" sz="2000" dirty="0">
                <a:latin typeface="Times New Roman" panose="02020603050405020304" pitchFamily="18" charset="0"/>
                <a:cs typeface="Times New Roman" panose="02020603050405020304" pitchFamily="18" charset="0"/>
              </a:rPr>
              <a:t>brands such as Nuby and Phillips Avent, Pura’s product range and retail availability is more limited.</a:t>
            </a:r>
          </a:p>
          <a:p>
            <a:pPr marR="0" lvl="0" defTabSz="914400" rtl="0" eaLnBrk="0" fontAlgn="base" latinLnBrk="0" hangingPunct="0">
              <a:spcBef>
                <a:spcPct val="0"/>
              </a:spcBef>
              <a:spcAft>
                <a:spcPct val="0"/>
              </a:spcAft>
              <a:buClrTx/>
              <a:buSzTx/>
              <a:tabLst/>
            </a:pPr>
            <a:r>
              <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rPr>
              <a:t>Less of a focus on eco-friendliness in comparison to other brands. </a:t>
            </a:r>
          </a:p>
          <a:p>
            <a:pPr marR="0" lvl="0" defTabSz="914400" rtl="0" eaLnBrk="0" fontAlgn="base" latinLnBrk="0" hangingPunct="0">
              <a:spcBef>
                <a:spcPct val="0"/>
              </a:spcBef>
              <a:spcAft>
                <a:spcPct val="0"/>
              </a:spcAft>
              <a:buClrTx/>
              <a:buSzTx/>
              <a:tabLst/>
            </a:pPr>
            <a:r>
              <a:rPr lang="en-US" altLang="en-US" sz="2000" dirty="0">
                <a:latin typeface="Times New Roman" panose="02020603050405020304" pitchFamily="18" charset="0"/>
                <a:cs typeface="Times New Roman" panose="02020603050405020304" pitchFamily="18" charset="0"/>
              </a:rPr>
              <a:t>The products being stainless steel could deter some consumers.</a:t>
            </a:r>
            <a:endParaRPr kumimoji="0" lang="en-US" altLang="en-US" sz="2000" b="0"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spcBef>
                <a:spcPct val="0"/>
              </a:spcBef>
              <a:spcAft>
                <a:spcPct val="0"/>
              </a:spcAft>
              <a:buClrTx/>
              <a:buSzTx/>
              <a:buNone/>
              <a:tabLst/>
            </a:pPr>
            <a:br>
              <a:rPr kumimoji="0" lang="en-US" altLang="en-US" sz="1800" b="0" i="0" u="none" strike="noStrike" cap="none" normalizeH="0" baseline="0" dirty="0">
                <a:ln>
                  <a:noFill/>
                </a:ln>
                <a:effectLst/>
                <a:latin typeface="Times New Roman" panose="02020603050405020304" pitchFamily="18" charset="0"/>
                <a:cs typeface="Times New Roman" panose="02020603050405020304" pitchFamily="18" charset="0"/>
              </a:rPr>
            </a:br>
            <a:endParaRPr kumimoji="0" lang="en-US" altLang="en-US" sz="1800" b="1" i="0" u="none" strike="noStrike" cap="none" normalizeH="0" baseline="0" dirty="0">
              <a:ln>
                <a:noFill/>
              </a:ln>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7433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7333D4-0E6C-8BE2-8B6F-BB67E5CB5FD7}"/>
              </a:ext>
            </a:extLst>
          </p:cNvPr>
          <p:cNvSpPr>
            <a:spLocks noGrp="1"/>
          </p:cNvSpPr>
          <p:nvPr>
            <p:ph type="title"/>
          </p:nvPr>
        </p:nvSpPr>
        <p:spPr>
          <a:xfrm>
            <a:off x="838200" y="365125"/>
            <a:ext cx="10515600" cy="1325563"/>
          </a:xfrm>
        </p:spPr>
        <p:txBody>
          <a:bodyPr>
            <a:normAutofit/>
          </a:bodyPr>
          <a:lstStyle/>
          <a:p>
            <a:pPr algn="ctr"/>
            <a:r>
              <a:rPr lang="en-US" sz="5400" dirty="0"/>
              <a:t>Existing Research</a:t>
            </a:r>
          </a:p>
        </p:txBody>
      </p:sp>
      <p:sp>
        <p:nvSpPr>
          <p:cNvPr id="5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E5785EF-CA08-02D9-AFE3-D9142999BA2F}"/>
              </a:ext>
            </a:extLst>
          </p:cNvPr>
          <p:cNvSpPr>
            <a:spLocks noGrp="1"/>
          </p:cNvSpPr>
          <p:nvPr>
            <p:ph idx="1"/>
          </p:nvPr>
        </p:nvSpPr>
        <p:spPr>
          <a:xfrm>
            <a:off x="838200" y="1929384"/>
            <a:ext cx="10515600" cy="4251960"/>
          </a:xfrm>
        </p:spPr>
        <p:txBody>
          <a:bodyPr>
            <a:normAutofit/>
          </a:bodyPr>
          <a:lstStyle/>
          <a:p>
            <a:r>
              <a:rPr lang="en-US" sz="22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The content in this slide and the next two slides support this idea. </a:t>
            </a:r>
          </a:p>
          <a:p>
            <a:r>
              <a:rPr lang="en-US" sz="2200"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 https://www.youtube.com/watch?v=Yzu4xY1H-7Y</a:t>
            </a:r>
            <a:r>
              <a:rPr lang="en-US" sz="2200" dirty="0">
                <a:latin typeface="Times New Roman" panose="02020603050405020304" pitchFamily="18" charset="0"/>
                <a:cs typeface="Times New Roman" panose="02020603050405020304" pitchFamily="18" charset="0"/>
              </a:rPr>
              <a:t> </a:t>
            </a:r>
          </a:p>
          <a:p>
            <a:r>
              <a:rPr lang="en-US" sz="2200" dirty="0">
                <a:latin typeface="Times New Roman" panose="02020603050405020304" pitchFamily="18" charset="0"/>
                <a:cs typeface="Times New Roman" panose="02020603050405020304" pitchFamily="18" charset="0"/>
                <a:hlinkClick r:id="rId3"/>
              </a:rPr>
              <a:t>https://www.inc.com/kai-ravariere/4-ways-stanley-10xd-its-revenue-in-just-four-years-by-rebranding-a-failing-product.html</a:t>
            </a:r>
            <a:r>
              <a:rPr lang="en-US" sz="2200" dirty="0">
                <a:latin typeface="Times New Roman" panose="02020603050405020304" pitchFamily="18" charset="0"/>
                <a:cs typeface="Times New Roman" panose="02020603050405020304" pitchFamily="18" charset="0"/>
              </a:rPr>
              <a:t> </a:t>
            </a:r>
          </a:p>
          <a:p>
            <a:r>
              <a:rPr lang="en-US" sz="2200" dirty="0">
                <a:latin typeface="Times New Roman" panose="02020603050405020304" pitchFamily="18" charset="0"/>
                <a:cs typeface="Times New Roman" panose="02020603050405020304" pitchFamily="18" charset="0"/>
                <a:hlinkClick r:id="rId4"/>
              </a:rPr>
              <a:t>https://tonicsiteshop.com/stanley-mugs-genius-marketing-strategies/https://tonicsiteshop.com/stanley-mugs-genius-marketing-strategies/</a:t>
            </a:r>
            <a:r>
              <a:rPr lang="en-US" sz="2200" dirty="0">
                <a:latin typeface="Times New Roman" panose="02020603050405020304" pitchFamily="18" charset="0"/>
                <a:cs typeface="Times New Roman" panose="02020603050405020304" pitchFamily="18" charset="0"/>
              </a:rPr>
              <a:t> </a:t>
            </a:r>
          </a:p>
          <a:p>
            <a:r>
              <a:rPr lang="en-US" sz="2200" dirty="0">
                <a:latin typeface="Times New Roman" panose="02020603050405020304" pitchFamily="18" charset="0"/>
                <a:cs typeface="Times New Roman" panose="02020603050405020304" pitchFamily="18" charset="0"/>
                <a:hlinkClick r:id="rId5"/>
              </a:rPr>
              <a:t>https://www.amazon.com/Stanley-Adventure-Quencher-Travel-Tumbler/product-reviews/B09V5Q3Q21?reviewerType=all_reviews</a:t>
            </a:r>
            <a:r>
              <a:rPr lang="en-US" sz="2200" dirty="0">
                <a:latin typeface="Times New Roman" panose="02020603050405020304" pitchFamily="18" charset="0"/>
                <a:cs typeface="Times New Roman" panose="02020603050405020304" pitchFamily="18" charset="0"/>
              </a:rPr>
              <a:t> </a:t>
            </a:r>
          </a:p>
          <a:p>
            <a:r>
              <a:rPr lang="en-US" sz="2200" dirty="0">
                <a:latin typeface="Times New Roman" panose="02020603050405020304" pitchFamily="18" charset="0"/>
                <a:cs typeface="Times New Roman" panose="02020603050405020304" pitchFamily="18" charset="0"/>
                <a:hlinkClick r:id="rId6"/>
              </a:rPr>
              <a:t>https://feathersandstripes.com/is-the-stanley-cup-worth-it-my-brutally-honest-review/</a:t>
            </a:r>
            <a:r>
              <a:rPr lang="en-US" sz="2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6246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1678D4-86C3-206B-4D55-56F31869DBE9}"/>
              </a:ext>
            </a:extLst>
          </p:cNvPr>
          <p:cNvPicPr>
            <a:picLocks noChangeAspect="1"/>
          </p:cNvPicPr>
          <p:nvPr/>
        </p:nvPicPr>
        <p:blipFill>
          <a:blip r:embed="rId2">
            <a:duotone>
              <a:schemeClr val="bg2">
                <a:shade val="45000"/>
                <a:satMod val="135000"/>
              </a:schemeClr>
              <a:prstClr val="white"/>
            </a:duotone>
          </a:blip>
          <a:srcRect t="14205" b="1525"/>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053EAA-664F-965F-AB43-7A457A405DD6}"/>
              </a:ext>
            </a:extLst>
          </p:cNvPr>
          <p:cNvSpPr>
            <a:spLocks noGrp="1"/>
          </p:cNvSpPr>
          <p:nvPr>
            <p:ph type="title"/>
          </p:nvPr>
        </p:nvSpPr>
        <p:spPr>
          <a:xfrm>
            <a:off x="838200" y="365125"/>
            <a:ext cx="10515600" cy="1325563"/>
          </a:xfrm>
        </p:spPr>
        <p:txBody>
          <a:bodyPr>
            <a:normAutofit/>
          </a:bodyPr>
          <a:lstStyle/>
          <a:p>
            <a:pPr algn="ctr"/>
            <a:r>
              <a:rPr lang="en-US" dirty="0"/>
              <a:t>Existing Research Cont.</a:t>
            </a:r>
          </a:p>
        </p:txBody>
      </p:sp>
      <p:graphicFrame>
        <p:nvGraphicFramePr>
          <p:cNvPr id="5" name="Content Placeholder 2">
            <a:extLst>
              <a:ext uri="{FF2B5EF4-FFF2-40B4-BE49-F238E27FC236}">
                <a16:creationId xmlns:a16="http://schemas.microsoft.com/office/drawing/2014/main" id="{91E17429-DC0A-B434-EE30-446338896D18}"/>
              </a:ext>
            </a:extLst>
          </p:cNvPr>
          <p:cNvGraphicFramePr>
            <a:graphicFrameLocks noGrp="1"/>
          </p:cNvGraphicFramePr>
          <p:nvPr>
            <p:ph idx="1"/>
            <p:extLst>
              <p:ext uri="{D42A27DB-BD31-4B8C-83A1-F6EECF244321}">
                <p14:modId xmlns:p14="http://schemas.microsoft.com/office/powerpoint/2010/main" val="9869236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7484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DE59E-72F4-2206-12EB-93881842037F}"/>
              </a:ext>
            </a:extLst>
          </p:cNvPr>
          <p:cNvSpPr>
            <a:spLocks noGrp="1"/>
          </p:cNvSpPr>
          <p:nvPr>
            <p:ph type="title"/>
          </p:nvPr>
        </p:nvSpPr>
        <p:spPr/>
        <p:txBody>
          <a:bodyPr/>
          <a:lstStyle/>
          <a:p>
            <a:pPr algn="ctr"/>
            <a:r>
              <a:rPr lang="en-US" dirty="0"/>
              <a:t>Existing Research Final Part </a:t>
            </a:r>
          </a:p>
        </p:txBody>
      </p:sp>
      <p:graphicFrame>
        <p:nvGraphicFramePr>
          <p:cNvPr id="12" name="Content Placeholder 2">
            <a:extLst>
              <a:ext uri="{FF2B5EF4-FFF2-40B4-BE49-F238E27FC236}">
                <a16:creationId xmlns:a16="http://schemas.microsoft.com/office/drawing/2014/main" id="{C87D8A35-7A07-0332-A0B5-50BF353AFAFB}"/>
              </a:ext>
            </a:extLst>
          </p:cNvPr>
          <p:cNvGraphicFramePr>
            <a:graphicFrameLocks noGrp="1"/>
          </p:cNvGraphicFramePr>
          <p:nvPr>
            <p:ph idx="1"/>
            <p:extLst>
              <p:ext uri="{D42A27DB-BD31-4B8C-83A1-F6EECF244321}">
                <p14:modId xmlns:p14="http://schemas.microsoft.com/office/powerpoint/2010/main" val="21271461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5302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47F0E9-72CE-0914-2A6A-90BDD5E88558}"/>
              </a:ext>
            </a:extLst>
          </p:cNvPr>
          <p:cNvSpPr>
            <a:spLocks noGrp="1"/>
          </p:cNvSpPr>
          <p:nvPr>
            <p:ph type="title"/>
          </p:nvPr>
        </p:nvSpPr>
        <p:spPr>
          <a:xfrm>
            <a:off x="838200" y="365125"/>
            <a:ext cx="5558489" cy="1325563"/>
          </a:xfrm>
        </p:spPr>
        <p:txBody>
          <a:bodyPr>
            <a:normAutofit/>
          </a:bodyPr>
          <a:lstStyle/>
          <a:p>
            <a:pPr algn="ctr"/>
            <a:r>
              <a:rPr lang="en-US" dirty="0"/>
              <a:t>Research Objectives</a:t>
            </a:r>
          </a:p>
        </p:txBody>
      </p:sp>
      <p:sp>
        <p:nvSpPr>
          <p:cNvPr id="46" name="Freeform: Shape 45">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Rectangle 2">
            <a:extLst>
              <a:ext uri="{FF2B5EF4-FFF2-40B4-BE49-F238E27FC236}">
                <a16:creationId xmlns:a16="http://schemas.microsoft.com/office/drawing/2014/main" id="{FF2D6C28-F130-4519-CD4A-6225747994EB}"/>
              </a:ext>
            </a:extLst>
          </p:cNvPr>
          <p:cNvSpPr>
            <a:spLocks noGrp="1" noChangeArrowheads="1"/>
          </p:cNvSpPr>
          <p:nvPr>
            <p:ph idx="1"/>
          </p:nvPr>
        </p:nvSpPr>
        <p:spPr bwMode="auto">
          <a:xfrm>
            <a:off x="838200" y="1394740"/>
            <a:ext cx="5558489" cy="43513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pPr>
            <a:r>
              <a:rPr kumimoji="0" lang="en-US" altLang="en-US" sz="2200" b="0" i="0" u="none" strike="noStrike" cap="none" normalizeH="0" baseline="0" dirty="0">
                <a:ln>
                  <a:noFill/>
                </a:ln>
                <a:effectLst/>
                <a:latin typeface="Times New Roman" panose="02020603050405020304" pitchFamily="18" charset="0"/>
                <a:cs typeface="Times New Roman" panose="02020603050405020304" pitchFamily="18" charset="0"/>
              </a:rPr>
              <a:t>Understand how perceptions about Stanley affect the baby drinkware market. </a:t>
            </a:r>
          </a:p>
          <a:p>
            <a:pPr eaLnBrk="0" fontAlgn="base" hangingPunct="0">
              <a:spcBef>
                <a:spcPct val="0"/>
              </a:spcBef>
              <a:spcAft>
                <a:spcPts val="600"/>
              </a:spcAft>
            </a:pPr>
            <a:r>
              <a:rPr kumimoji="0" lang="en-US" altLang="en-US" sz="2200" b="0" i="0" u="none" strike="noStrike" cap="none" normalizeH="0" baseline="0" dirty="0">
                <a:ln>
                  <a:noFill/>
                </a:ln>
                <a:effectLst/>
                <a:latin typeface="Times New Roman" panose="02020603050405020304" pitchFamily="18" charset="0"/>
                <a:cs typeface="Times New Roman" panose="02020603050405020304" pitchFamily="18" charset="0"/>
              </a:rPr>
              <a:t>Discover the most important features and benefits among the target audience</a:t>
            </a:r>
            <a:r>
              <a:rPr lang="en-US" altLang="en-US" sz="2200" dirty="0">
                <a:latin typeface="Times New Roman" panose="02020603050405020304" pitchFamily="18" charset="0"/>
                <a:cs typeface="Times New Roman" panose="02020603050405020304" pitchFamily="18" charset="0"/>
              </a:rPr>
              <a:t>, what qualitative data reveals about the appeal of the product, and the marketing strategies that will allow the brand to sell the product.</a:t>
            </a:r>
          </a:p>
          <a:p>
            <a:pPr eaLnBrk="0" fontAlgn="base" hangingPunct="0">
              <a:spcBef>
                <a:spcPct val="0"/>
              </a:spcBef>
              <a:spcAft>
                <a:spcPts val="600"/>
              </a:spcAft>
            </a:pPr>
            <a:r>
              <a:rPr lang="en-US" altLang="en-US" sz="2200" dirty="0">
                <a:latin typeface="Times New Roman" panose="02020603050405020304" pitchFamily="18" charset="0"/>
                <a:cs typeface="Times New Roman" panose="02020603050405020304" pitchFamily="18" charset="0"/>
              </a:rPr>
              <a:t>Determine how the companies existing brand reputation can influence purchase decisions in the category.</a:t>
            </a:r>
          </a:p>
        </p:txBody>
      </p:sp>
      <p:sp>
        <p:nvSpPr>
          <p:cNvPr id="48" name="Oval 47">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Block Arc 49">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Freeform: Shape 51">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54" name="Straight Connector 53">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56" name="Freeform: Shape 55">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58" name="Arc 57">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0" name="Freeform: Shape 59">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15961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A6CAE1-6B64-02E5-AD38-C570592C9CBA}"/>
              </a:ext>
            </a:extLst>
          </p:cNvPr>
          <p:cNvSpPr>
            <a:spLocks noGrp="1"/>
          </p:cNvSpPr>
          <p:nvPr>
            <p:ph type="title"/>
          </p:nvPr>
        </p:nvSpPr>
        <p:spPr>
          <a:xfrm>
            <a:off x="1371599" y="294538"/>
            <a:ext cx="9895951" cy="1033669"/>
          </a:xfrm>
        </p:spPr>
        <p:txBody>
          <a:bodyPr>
            <a:normAutofit/>
          </a:bodyPr>
          <a:lstStyle/>
          <a:p>
            <a:pPr algn="ctr"/>
            <a:r>
              <a:rPr lang="en-US" sz="4000" dirty="0">
                <a:solidFill>
                  <a:srgbClr val="FFFFFF"/>
                </a:solidFill>
              </a:rPr>
              <a:t>Research Questions</a:t>
            </a:r>
          </a:p>
        </p:txBody>
      </p:sp>
      <p:sp>
        <p:nvSpPr>
          <p:cNvPr id="3" name="Content Placeholder 2">
            <a:extLst>
              <a:ext uri="{FF2B5EF4-FFF2-40B4-BE49-F238E27FC236}">
                <a16:creationId xmlns:a16="http://schemas.microsoft.com/office/drawing/2014/main" id="{471F944D-B262-8AC6-5A4E-4102921E13D3}"/>
              </a:ext>
            </a:extLst>
          </p:cNvPr>
          <p:cNvSpPr>
            <a:spLocks noGrp="1"/>
          </p:cNvSpPr>
          <p:nvPr>
            <p:ph idx="1"/>
          </p:nvPr>
        </p:nvSpPr>
        <p:spPr>
          <a:xfrm>
            <a:off x="138223" y="1701508"/>
            <a:ext cx="9724031" cy="3683358"/>
          </a:xfrm>
        </p:spPr>
        <p:txBody>
          <a:bodyPr anchor="ctr">
            <a:normAutofit/>
          </a:bodyPr>
          <a:lstStyle/>
          <a:p>
            <a:r>
              <a:rPr lang="en-US" sz="2000" dirty="0">
                <a:latin typeface="Times New Roman" panose="02020603050405020304" pitchFamily="18" charset="0"/>
                <a:cs typeface="Times New Roman" panose="02020603050405020304" pitchFamily="18" charset="0"/>
              </a:rPr>
              <a:t>How do perceptions about our brand impact your decision to purchase a baby version of the Stanley cup? </a:t>
            </a:r>
          </a:p>
          <a:p>
            <a:r>
              <a:rPr lang="en-US" sz="2000" dirty="0">
                <a:latin typeface="Times New Roman" panose="02020603050405020304" pitchFamily="18" charset="0"/>
                <a:cs typeface="Times New Roman" panose="02020603050405020304" pitchFamily="18" charset="0"/>
              </a:rPr>
              <a:t>What would motivate you to pay more for a baby drinkware product?</a:t>
            </a:r>
          </a:p>
          <a:p>
            <a:r>
              <a:rPr lang="en-US" sz="2000" dirty="0">
                <a:latin typeface="Times New Roman" panose="02020603050405020304" pitchFamily="18" charset="0"/>
                <a:cs typeface="Times New Roman" panose="02020603050405020304" pitchFamily="18" charset="0"/>
              </a:rPr>
              <a:t>How does our existing brand reputation influence your purchase decisions in this category?</a:t>
            </a:r>
          </a:p>
          <a:p>
            <a:r>
              <a:rPr lang="en-US" sz="2000" dirty="0">
                <a:latin typeface="Times New Roman" panose="02020603050405020304" pitchFamily="18" charset="0"/>
                <a:cs typeface="Times New Roman" panose="02020603050405020304" pitchFamily="18" charset="0"/>
              </a:rPr>
              <a:t>What has been your overall experience with using baby drinkware?</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 </a:t>
            </a:r>
          </a:p>
          <a:p>
            <a:endParaRPr lang="en-US" sz="2000" dirty="0"/>
          </a:p>
        </p:txBody>
      </p:sp>
    </p:spTree>
    <p:extLst>
      <p:ext uri="{BB962C8B-B14F-4D97-AF65-F5344CB8AC3E}">
        <p14:creationId xmlns:p14="http://schemas.microsoft.com/office/powerpoint/2010/main" val="243350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534868B-4994-4698-DAA3-BD943CC54F8F}"/>
              </a:ext>
            </a:extLst>
          </p:cNvPr>
          <p:cNvSpPr>
            <a:spLocks noGrp="1"/>
          </p:cNvSpPr>
          <p:nvPr>
            <p:ph type="title"/>
          </p:nvPr>
        </p:nvSpPr>
        <p:spPr>
          <a:xfrm>
            <a:off x="838200" y="401221"/>
            <a:ext cx="10515600" cy="1348065"/>
          </a:xfrm>
        </p:spPr>
        <p:txBody>
          <a:bodyPr>
            <a:normAutofit/>
          </a:bodyPr>
          <a:lstStyle/>
          <a:p>
            <a:pPr algn="ctr"/>
            <a:r>
              <a:rPr lang="en-US" sz="5400" dirty="0">
                <a:solidFill>
                  <a:srgbClr val="FFFFFF"/>
                </a:solidFill>
              </a:rPr>
              <a:t>Conclusion and Timeline </a:t>
            </a:r>
          </a:p>
        </p:txBody>
      </p:sp>
      <p:sp>
        <p:nvSpPr>
          <p:cNvPr id="3" name="Content Placeholder 2">
            <a:extLst>
              <a:ext uri="{FF2B5EF4-FFF2-40B4-BE49-F238E27FC236}">
                <a16:creationId xmlns:a16="http://schemas.microsoft.com/office/drawing/2014/main" id="{21FC4070-4137-D07F-AEE3-E959050FBB94}"/>
              </a:ext>
            </a:extLst>
          </p:cNvPr>
          <p:cNvSpPr>
            <a:spLocks noGrp="1"/>
          </p:cNvSpPr>
          <p:nvPr>
            <p:ph idx="1"/>
          </p:nvPr>
        </p:nvSpPr>
        <p:spPr>
          <a:xfrm>
            <a:off x="178981" y="2427300"/>
            <a:ext cx="10515600" cy="3590174"/>
          </a:xfrm>
        </p:spPr>
        <p:txBody>
          <a:bodyPr>
            <a:normAutofit/>
          </a:bodyPr>
          <a:lstStyle/>
          <a:p>
            <a:r>
              <a:rPr lang="en-US" sz="2000" dirty="0">
                <a:latin typeface="Times New Roman" panose="02020603050405020304" pitchFamily="18" charset="0"/>
                <a:cs typeface="Times New Roman" panose="02020603050405020304" pitchFamily="18" charset="0"/>
              </a:rPr>
              <a:t>In the end, this project discussed both how our findings will be used to guide product development, marketing strategy, and the impact that the brands positioning will have on its success in this market.</a:t>
            </a:r>
          </a:p>
          <a:p>
            <a:r>
              <a:rPr lang="en-US" sz="2000" dirty="0">
                <a:latin typeface="Times New Roman" panose="02020603050405020304" pitchFamily="18" charset="0"/>
                <a:cs typeface="Times New Roman" panose="02020603050405020304" pitchFamily="18" charset="0"/>
              </a:rPr>
              <a:t>Our qualitative research seeks to give us valuable insights into how consumers view the idea of a Stanley baby cup, insights into the baby drinkware market, and an understanding of the key features, price points, and marketing strategies that will make the target audience want to purchase the product.</a:t>
            </a:r>
          </a:p>
          <a:p>
            <a:r>
              <a:rPr lang="en-US" sz="2000" dirty="0">
                <a:latin typeface="Times New Roman" panose="02020603050405020304" pitchFamily="18" charset="0"/>
                <a:cs typeface="Times New Roman" panose="02020603050405020304" pitchFamily="18" charset="0"/>
              </a:rPr>
              <a:t>Through focus groups, one-on-one interviews, and ethnography we aim to determine both how our existing brand reputation will impact the success of the product, and to learn what other factors would allow the company to increase brand loyalty among the target audience.</a:t>
            </a:r>
            <a:endParaRPr lang="en-US" sz="2000" dirty="0"/>
          </a:p>
        </p:txBody>
      </p:sp>
    </p:spTree>
    <p:extLst>
      <p:ext uri="{BB962C8B-B14F-4D97-AF65-F5344CB8AC3E}">
        <p14:creationId xmlns:p14="http://schemas.microsoft.com/office/powerpoint/2010/main" val="1687175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534868B-4994-4698-DAA3-BD943CC54F8F}"/>
              </a:ext>
            </a:extLst>
          </p:cNvPr>
          <p:cNvSpPr>
            <a:spLocks noGrp="1"/>
          </p:cNvSpPr>
          <p:nvPr>
            <p:ph type="title"/>
          </p:nvPr>
        </p:nvSpPr>
        <p:spPr>
          <a:xfrm>
            <a:off x="838200" y="365125"/>
            <a:ext cx="10515600" cy="1325563"/>
          </a:xfrm>
        </p:spPr>
        <p:txBody>
          <a:bodyPr>
            <a:normAutofit/>
          </a:bodyPr>
          <a:lstStyle/>
          <a:p>
            <a:pPr algn="ctr"/>
            <a:r>
              <a:rPr lang="en-US" sz="5400" dirty="0"/>
              <a:t>Conclusion and Timeline Cont. </a:t>
            </a:r>
          </a:p>
        </p:txBody>
      </p:sp>
      <p:sp>
        <p:nvSpPr>
          <p:cNvPr id="4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1FC4070-4137-D07F-AEE3-E959050FBB94}"/>
              </a:ext>
            </a:extLst>
          </p:cNvPr>
          <p:cNvSpPr>
            <a:spLocks noGrp="1"/>
          </p:cNvSpPr>
          <p:nvPr>
            <p:ph idx="1"/>
          </p:nvPr>
        </p:nvSpPr>
        <p:spPr>
          <a:xfrm>
            <a:off x="147083" y="1780528"/>
            <a:ext cx="10515600" cy="4251960"/>
          </a:xfrm>
        </p:spPr>
        <p:txBody>
          <a:bodyPr>
            <a:normAutofit/>
          </a:bodyPr>
          <a:lstStyle/>
          <a:p>
            <a:pPr marL="0" indent="0">
              <a:buNone/>
            </a:pPr>
            <a:r>
              <a:rPr lang="en-US" sz="1200" b="1" dirty="0">
                <a:latin typeface="Times New Roman" panose="02020603050405020304" pitchFamily="18" charset="0"/>
                <a:cs typeface="Times New Roman" panose="02020603050405020304" pitchFamily="18" charset="0"/>
              </a:rPr>
              <a:t>Weeks 1-2: Research Design and Planning</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Finalize the research objectives, the questions, and the methodologies.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Recruit participants to focus groups and in-depth interviews.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Obtain approval and align with the internal stakeholders. </a:t>
            </a:r>
          </a:p>
          <a:p>
            <a:pPr marL="0" indent="0">
              <a:buNone/>
            </a:pPr>
            <a:r>
              <a:rPr lang="en-US" sz="1200" b="1" dirty="0">
                <a:latin typeface="Times New Roman" panose="02020603050405020304" pitchFamily="18" charset="0"/>
                <a:cs typeface="Times New Roman" panose="02020603050405020304" pitchFamily="18" charset="0"/>
              </a:rPr>
              <a:t>Weeks 3-4: Gathering Information</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Have 3-5 focus group sessions with parents with no more than 6-8 participants each. </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Have 10-15 in-depth interviews with parents to gain detailed insights.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Start the ethnographic research by conducting observational studies among families.  </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Obtain feedback on existing baby drinkware products.</a:t>
            </a:r>
          </a:p>
          <a:p>
            <a:pPr marL="0" indent="0">
              <a:buNone/>
            </a:pPr>
            <a:r>
              <a:rPr lang="en-US" sz="1200" b="1" dirty="0">
                <a:latin typeface="Times New Roman" panose="02020603050405020304" pitchFamily="18" charset="0"/>
                <a:cs typeface="Times New Roman" panose="02020603050405020304" pitchFamily="18" charset="0"/>
              </a:rPr>
              <a:t>Week 5: Data Analysis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Make sense of the qualitative data from the focus groups and interviews.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Discover themes and insights that pertain to the preferences of the parents, desired product features, and any other opportunities. </a:t>
            </a:r>
          </a:p>
          <a:p>
            <a:pPr marL="0" indent="0">
              <a:buNone/>
            </a:pPr>
            <a:r>
              <a:rPr lang="en-US" sz="1200" b="1" dirty="0">
                <a:latin typeface="Times New Roman" panose="02020603050405020304" pitchFamily="18" charset="0"/>
                <a:cs typeface="Times New Roman" panose="02020603050405020304" pitchFamily="18" charset="0"/>
              </a:rPr>
              <a:t>Week 6: Reporting and Presentation</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Put the findings from the research into a comprehensive report and ensure it contains recommendations about product development and marketing strategies.  </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Present the recommendations and insights to internal shareholders.</a:t>
            </a:r>
          </a:p>
          <a:p>
            <a:pPr marL="742950" lvl="1" indent="-285750">
              <a:buFont typeface="+mj-lt"/>
              <a:buAutoNum type="arabicPeriod"/>
            </a:pPr>
            <a:r>
              <a:rPr lang="en-US" sz="1200" dirty="0">
                <a:latin typeface="Times New Roman" panose="02020603050405020304" pitchFamily="18" charset="0"/>
                <a:cs typeface="Times New Roman" panose="02020603050405020304" pitchFamily="18" charset="0"/>
              </a:rPr>
              <a:t>Finalize any remaining work and prepare for the next steps based on the research findings.</a:t>
            </a:r>
          </a:p>
        </p:txBody>
      </p:sp>
    </p:spTree>
    <p:extLst>
      <p:ext uri="{BB962C8B-B14F-4D97-AF65-F5344CB8AC3E}">
        <p14:creationId xmlns:p14="http://schemas.microsoft.com/office/powerpoint/2010/main" val="4198643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59D37C-F2A6-55E6-C282-6A2F10C7DDA1}"/>
              </a:ext>
            </a:extLst>
          </p:cNvPr>
          <p:cNvSpPr>
            <a:spLocks noGrp="1"/>
          </p:cNvSpPr>
          <p:nvPr>
            <p:ph type="title"/>
          </p:nvPr>
        </p:nvSpPr>
        <p:spPr>
          <a:xfrm>
            <a:off x="838200" y="365125"/>
            <a:ext cx="10515600" cy="1325563"/>
          </a:xfrm>
        </p:spPr>
        <p:txBody>
          <a:bodyPr>
            <a:normAutofit/>
          </a:bodyPr>
          <a:lstStyle/>
          <a:p>
            <a:pPr algn="ctr"/>
            <a:r>
              <a:rPr lang="en-US" sz="5400" dirty="0"/>
              <a:t>Reporting Requirements </a:t>
            </a:r>
          </a:p>
        </p:txBody>
      </p:sp>
      <p:sp>
        <p:nvSpPr>
          <p:cNvPr id="53"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5" name="Content Placeholder 2">
            <a:extLst>
              <a:ext uri="{FF2B5EF4-FFF2-40B4-BE49-F238E27FC236}">
                <a16:creationId xmlns:a16="http://schemas.microsoft.com/office/drawing/2014/main" id="{CBEDCF60-D903-A8EB-9030-BFB5D20B04F4}"/>
              </a:ext>
            </a:extLst>
          </p:cNvPr>
          <p:cNvGraphicFramePr>
            <a:graphicFrameLocks noGrp="1"/>
          </p:cNvGraphicFramePr>
          <p:nvPr>
            <p:ph idx="1"/>
            <p:extLst>
              <p:ext uri="{D42A27DB-BD31-4B8C-83A1-F6EECF244321}">
                <p14:modId xmlns:p14="http://schemas.microsoft.com/office/powerpoint/2010/main" val="1677451137"/>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9285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75B5F4-F53B-B6CA-4896-59B4CFF58E2A}"/>
              </a:ext>
            </a:extLst>
          </p:cNvPr>
          <p:cNvSpPr>
            <a:spLocks noGrp="1"/>
          </p:cNvSpPr>
          <p:nvPr>
            <p:ph type="title"/>
          </p:nvPr>
        </p:nvSpPr>
        <p:spPr>
          <a:xfrm>
            <a:off x="838200" y="365125"/>
            <a:ext cx="5558489" cy="1325563"/>
          </a:xfrm>
        </p:spPr>
        <p:txBody>
          <a:bodyPr>
            <a:normAutofit/>
          </a:bodyPr>
          <a:lstStyle/>
          <a:p>
            <a:pPr algn="ctr"/>
            <a:r>
              <a:rPr lang="en-US" dirty="0"/>
              <a:t>Suggested Approach</a:t>
            </a:r>
          </a:p>
        </p:txBody>
      </p:sp>
      <p:sp>
        <p:nvSpPr>
          <p:cNvPr id="67" name="Freeform: Shape 6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Rectangle 1">
            <a:extLst>
              <a:ext uri="{FF2B5EF4-FFF2-40B4-BE49-F238E27FC236}">
                <a16:creationId xmlns:a16="http://schemas.microsoft.com/office/drawing/2014/main" id="{976C007F-1623-DFC0-D3D4-91192836C789}"/>
              </a:ext>
            </a:extLst>
          </p:cNvPr>
          <p:cNvSpPr>
            <a:spLocks noGrp="1" noChangeArrowheads="1"/>
          </p:cNvSpPr>
          <p:nvPr>
            <p:ph idx="1"/>
          </p:nvPr>
        </p:nvSpPr>
        <p:spPr bwMode="auto">
          <a:xfrm>
            <a:off x="891983" y="1430462"/>
            <a:ext cx="5558489" cy="435133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pPr>
            <a:r>
              <a:rPr lang="en-US" altLang="en-US" dirty="0">
                <a:latin typeface="Times New Roman" panose="02020603050405020304" pitchFamily="18" charset="0"/>
                <a:cs typeface="Times New Roman" panose="02020603050405020304" pitchFamily="18" charset="0"/>
              </a:rPr>
              <a:t>For this project, we purpose Focus Groups, In-depth Interviews, and ethnography. </a:t>
            </a:r>
            <a:endParaRPr kumimoji="0" lang="en-US" altLang="en-US" b="0" i="0" u="none" strike="noStrike" cap="none" normalizeH="0" baseline="0" dirty="0">
              <a:ln>
                <a:noFill/>
              </a:ln>
              <a:effectLst/>
              <a:latin typeface="Times New Roman" panose="02020603050405020304" pitchFamily="18" charset="0"/>
              <a:cs typeface="Times New Roman" panose="02020603050405020304" pitchFamily="18" charset="0"/>
            </a:endParaRPr>
          </a:p>
        </p:txBody>
      </p:sp>
      <p:sp>
        <p:nvSpPr>
          <p:cNvPr id="69" name="Oval 6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Block Arc 7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Freeform: Shape 72">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75" name="Straight Connector 74">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77" name="Freeform: Shape 76">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dirty="0"/>
          </a:p>
        </p:txBody>
      </p:sp>
      <p:sp>
        <p:nvSpPr>
          <p:cNvPr id="79" name="Arc 78">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1" name="Freeform: Shape 8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027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EFDF51-77BA-EF36-4B61-F1BF7F765C45}"/>
              </a:ext>
            </a:extLst>
          </p:cNvPr>
          <p:cNvSpPr>
            <a:spLocks noGrp="1"/>
          </p:cNvSpPr>
          <p:nvPr>
            <p:ph type="title"/>
          </p:nvPr>
        </p:nvSpPr>
        <p:spPr>
          <a:xfrm>
            <a:off x="1171074" y="1396686"/>
            <a:ext cx="3240506" cy="4064628"/>
          </a:xfrm>
        </p:spPr>
        <p:txBody>
          <a:bodyPr>
            <a:normAutofit/>
          </a:bodyPr>
          <a:lstStyle/>
          <a:p>
            <a:pPr algn="ctr"/>
            <a:r>
              <a:rPr lang="en-US" dirty="0">
                <a:solidFill>
                  <a:srgbClr val="FFFFFF"/>
                </a:solidFill>
              </a:rPr>
              <a:t>Work Cited</a:t>
            </a:r>
          </a:p>
        </p:txBody>
      </p:sp>
      <p:sp>
        <p:nvSpPr>
          <p:cNvPr id="36" name="Arc 35">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92AA161-6B7F-DD63-8986-A5CF5103422F}"/>
              </a:ext>
            </a:extLst>
          </p:cNvPr>
          <p:cNvSpPr>
            <a:spLocks noGrp="1"/>
          </p:cNvSpPr>
          <p:nvPr>
            <p:ph idx="1"/>
          </p:nvPr>
        </p:nvSpPr>
        <p:spPr>
          <a:xfrm>
            <a:off x="5370153" y="1526033"/>
            <a:ext cx="5536397" cy="3935281"/>
          </a:xfrm>
        </p:spPr>
        <p:txBody>
          <a:bodyPr>
            <a:normAutofit/>
          </a:bodyPr>
          <a:lstStyle/>
          <a:p>
            <a:r>
              <a:rPr lang="en-US" sz="1300" dirty="0">
                <a:hlinkClick r:id="rId2"/>
              </a:rPr>
              <a:t>https://reviewed.usatoday.com/parenting/best-right-now/the-best-sippy-cups-and-transition-cups</a:t>
            </a:r>
            <a:endParaRPr lang="en-US" sz="1300" dirty="0"/>
          </a:p>
          <a:p>
            <a:r>
              <a:rPr lang="en-US" sz="1300" dirty="0">
                <a:hlinkClick r:id="rId3">
                  <a:extLst>
                    <a:ext uri="{A12FA001-AC4F-418D-AE19-62706E023703}">
                      <ahyp:hlinkClr xmlns:ahyp="http://schemas.microsoft.com/office/drawing/2018/hyperlinkcolor" val="tx"/>
                    </a:ext>
                  </a:extLst>
                </a:hlinkClick>
              </a:rPr>
              <a:t>https://www.youtube.com/watch?v=Yzu4xY1H-7Y</a:t>
            </a:r>
            <a:r>
              <a:rPr lang="en-US" sz="1300" dirty="0"/>
              <a:t> </a:t>
            </a:r>
          </a:p>
          <a:p>
            <a:r>
              <a:rPr lang="en-US" sz="1300" dirty="0">
                <a:hlinkClick r:id="rId4"/>
              </a:rPr>
              <a:t>https://www.inc.com/kai-ravariere/4-ways-stanley-10xd-its-revenue-in-just-four-years-by-rebranding-a-failing-product.html</a:t>
            </a:r>
            <a:r>
              <a:rPr lang="en-US" sz="1300" dirty="0"/>
              <a:t> </a:t>
            </a:r>
          </a:p>
          <a:p>
            <a:r>
              <a:rPr lang="en-US" sz="1300" dirty="0">
                <a:hlinkClick r:id="rId5"/>
              </a:rPr>
              <a:t>https://tonicsiteshop.com/stanley-mugs-genius-marketing-strategies/https://tonicsiteshop.com/stanley-mugs-genius-marketing-strategies/</a:t>
            </a:r>
            <a:r>
              <a:rPr lang="en-US" sz="1300" dirty="0"/>
              <a:t> </a:t>
            </a:r>
          </a:p>
          <a:p>
            <a:r>
              <a:rPr lang="en-US" sz="1300" dirty="0">
                <a:hlinkClick r:id="rId6"/>
              </a:rPr>
              <a:t>https://www.amazon.com/Stanley-Adventure-Quencher-Travel-Tumbler/product-reviews/B09V5Q3Q21?reviewerType=all_reviews</a:t>
            </a:r>
            <a:r>
              <a:rPr lang="en-US" sz="1300" dirty="0"/>
              <a:t> </a:t>
            </a:r>
          </a:p>
          <a:p>
            <a:r>
              <a:rPr lang="en-US" sz="1300" dirty="0"/>
              <a:t> </a:t>
            </a:r>
            <a:r>
              <a:rPr lang="en-US" sz="1300" dirty="0">
                <a:hlinkClick r:id="rId7"/>
              </a:rPr>
              <a:t>https://www.trustpilot.com/review/stanley-pmi.com</a:t>
            </a:r>
            <a:endParaRPr lang="en-US" sz="1300" dirty="0"/>
          </a:p>
          <a:p>
            <a:r>
              <a:rPr lang="en-US" sz="1300" dirty="0">
                <a:hlinkClick r:id="rId8"/>
              </a:rPr>
              <a:t>https://feathersandstripes.com/is-the-stanley-cup-worth-it-my-brutally-honest-review/</a:t>
            </a:r>
            <a:r>
              <a:rPr lang="en-US" sz="1300" dirty="0"/>
              <a:t> </a:t>
            </a:r>
          </a:p>
          <a:p>
            <a:endParaRPr lang="en-US" sz="1300" dirty="0"/>
          </a:p>
        </p:txBody>
      </p:sp>
    </p:spTree>
    <p:extLst>
      <p:ext uri="{BB962C8B-B14F-4D97-AF65-F5344CB8AC3E}">
        <p14:creationId xmlns:p14="http://schemas.microsoft.com/office/powerpoint/2010/main" val="248786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433AE-8DC4-4883-5C1E-D643358CAEC3}"/>
              </a:ext>
            </a:extLst>
          </p:cNvPr>
          <p:cNvSpPr>
            <a:spLocks noGrp="1"/>
          </p:cNvSpPr>
          <p:nvPr>
            <p:ph type="title"/>
          </p:nvPr>
        </p:nvSpPr>
        <p:spPr>
          <a:xfrm>
            <a:off x="838200" y="556995"/>
            <a:ext cx="10515600" cy="1133693"/>
          </a:xfrm>
        </p:spPr>
        <p:txBody>
          <a:bodyPr>
            <a:normAutofit/>
          </a:bodyPr>
          <a:lstStyle/>
          <a:p>
            <a:pPr algn="ctr"/>
            <a:r>
              <a:rPr lang="en-US" sz="5200" dirty="0"/>
              <a:t>Work Cited Cont.</a:t>
            </a:r>
          </a:p>
        </p:txBody>
      </p:sp>
      <p:graphicFrame>
        <p:nvGraphicFramePr>
          <p:cNvPr id="38" name="Content Placeholder 2">
            <a:extLst>
              <a:ext uri="{FF2B5EF4-FFF2-40B4-BE49-F238E27FC236}">
                <a16:creationId xmlns:a16="http://schemas.microsoft.com/office/drawing/2014/main" id="{692EC4E0-181C-17A4-0046-F49295D90903}"/>
              </a:ext>
            </a:extLst>
          </p:cNvPr>
          <p:cNvGraphicFramePr>
            <a:graphicFrameLocks noGrp="1"/>
          </p:cNvGraphicFramePr>
          <p:nvPr>
            <p:ph idx="1"/>
            <p:extLst>
              <p:ext uri="{D42A27DB-BD31-4B8C-83A1-F6EECF244321}">
                <p14:modId xmlns:p14="http://schemas.microsoft.com/office/powerpoint/2010/main" val="250876517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1007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B8DE57-2F10-4C05-6055-69166FC72BD8}"/>
              </a:ext>
            </a:extLst>
          </p:cNvPr>
          <p:cNvSpPr>
            <a:spLocks noGrp="1"/>
          </p:cNvSpPr>
          <p:nvPr>
            <p:ph type="title"/>
          </p:nvPr>
        </p:nvSpPr>
        <p:spPr>
          <a:xfrm>
            <a:off x="1156851" y="637762"/>
            <a:ext cx="9888496" cy="900131"/>
          </a:xfrm>
        </p:spPr>
        <p:txBody>
          <a:bodyPr anchor="t">
            <a:normAutofit/>
          </a:bodyPr>
          <a:lstStyle/>
          <a:p>
            <a:pPr algn="ctr"/>
            <a:r>
              <a:rPr lang="en-US" sz="4000" dirty="0">
                <a:solidFill>
                  <a:schemeClr val="bg1"/>
                </a:solidFill>
              </a:rPr>
              <a:t>Work Cited Final Part</a:t>
            </a:r>
          </a:p>
        </p:txBody>
      </p:sp>
      <p:sp>
        <p:nvSpPr>
          <p:cNvPr id="40" name="Rectangle 3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0F45652-7A72-69FF-D691-4A1DDE129064}"/>
              </a:ext>
            </a:extLst>
          </p:cNvPr>
          <p:cNvSpPr>
            <a:spLocks noGrp="1"/>
          </p:cNvSpPr>
          <p:nvPr>
            <p:ph idx="1"/>
          </p:nvPr>
        </p:nvSpPr>
        <p:spPr>
          <a:xfrm>
            <a:off x="1155548" y="2217343"/>
            <a:ext cx="9880893" cy="3959619"/>
          </a:xfrm>
        </p:spPr>
        <p:txBody>
          <a:bodyPr>
            <a:normAutofit/>
          </a:bodyPr>
          <a:lstStyle/>
          <a:p>
            <a:r>
              <a:rPr lang="en-US" sz="2400" dirty="0">
                <a:hlinkClick r:id="rId2"/>
              </a:rPr>
              <a:t>https://www.youtube.com/watch?v=S8GoqZ2LS18</a:t>
            </a:r>
            <a:r>
              <a:rPr lang="en-US" sz="2400" dirty="0"/>
              <a:t> </a:t>
            </a:r>
          </a:p>
          <a:p>
            <a:r>
              <a:rPr lang="en-US" sz="2400" dirty="0"/>
              <a:t> </a:t>
            </a:r>
            <a:r>
              <a:rPr lang="en-US" sz="2400" dirty="0">
                <a:hlinkClick r:id="rId3"/>
              </a:rPr>
              <a:t>https://www.foodandwine.com/do-stanley-cups-have-lead-8710633</a:t>
            </a:r>
            <a:r>
              <a:rPr lang="en-US" sz="2400" dirty="0"/>
              <a:t> </a:t>
            </a:r>
          </a:p>
          <a:p>
            <a:r>
              <a:rPr lang="en-US" sz="2400" dirty="0">
                <a:hlinkClick r:id="rId4"/>
              </a:rPr>
              <a:t>https://www.newyorker.com/culture/infinite-scroll/how-the-stanley-cup-went-viral</a:t>
            </a:r>
            <a:r>
              <a:rPr lang="en-US" sz="2400" dirty="0"/>
              <a:t> </a:t>
            </a:r>
          </a:p>
          <a:p>
            <a:r>
              <a:rPr lang="en-US" sz="2400" dirty="0"/>
              <a:t> </a:t>
            </a:r>
            <a:r>
              <a:rPr lang="en-US" sz="2400" dirty="0">
                <a:hlinkClick r:id="rId5"/>
              </a:rPr>
              <a:t>https://www.electromarketing.com/blog/raise-the-stanley-our-observations-of-stanleys-marketing-transformation</a:t>
            </a:r>
            <a:r>
              <a:rPr lang="en-US" sz="2400" dirty="0"/>
              <a:t> </a:t>
            </a:r>
          </a:p>
          <a:p>
            <a:r>
              <a:rPr lang="en-US" sz="2400" dirty="0"/>
              <a:t> </a:t>
            </a:r>
            <a:r>
              <a:rPr lang="en-US" sz="2400" dirty="0">
                <a:hlinkClick r:id="rId6"/>
              </a:rPr>
              <a:t>https://www.rivaliq.com/blog/stanleys-marketing-strategy/</a:t>
            </a:r>
            <a:r>
              <a:rPr lang="en-US" sz="2400" dirty="0"/>
              <a:t> </a:t>
            </a:r>
          </a:p>
          <a:p>
            <a:r>
              <a:rPr lang="en-US" sz="2400" dirty="0"/>
              <a:t> </a:t>
            </a:r>
            <a:r>
              <a:rPr lang="en-US" sz="2400" dirty="0">
                <a:hlinkClick r:id="rId7"/>
              </a:rPr>
              <a:t>https://www.shiftcomm.com/thinking/unraveling-the-stanley-cup-crazes-consumer-marketing-strategies</a:t>
            </a:r>
            <a:r>
              <a:rPr lang="en-US" sz="2400" dirty="0"/>
              <a:t> </a:t>
            </a:r>
          </a:p>
          <a:p>
            <a:endParaRPr lang="en-US" sz="2400" dirty="0"/>
          </a:p>
        </p:txBody>
      </p:sp>
    </p:spTree>
    <p:extLst>
      <p:ext uri="{BB962C8B-B14F-4D97-AF65-F5344CB8AC3E}">
        <p14:creationId xmlns:p14="http://schemas.microsoft.com/office/powerpoint/2010/main" val="1287890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16177</TotalTime>
  <Words>2976</Words>
  <Application>Microsoft Office PowerPoint</Application>
  <PresentationFormat>Widescreen</PresentationFormat>
  <Paragraphs>237</Paragraphs>
  <Slides>32</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Aptos</vt:lpstr>
      <vt:lpstr>Aptos Display</vt:lpstr>
      <vt:lpstr>Arial</vt:lpstr>
      <vt:lpstr>Calibri</vt:lpstr>
      <vt:lpstr>Times New Roman</vt:lpstr>
      <vt:lpstr>Wingdings</vt:lpstr>
      <vt:lpstr>Office Theme</vt:lpstr>
      <vt:lpstr>Stanley Research Brief Robert Luby</vt:lpstr>
      <vt:lpstr>Contextual Overview</vt:lpstr>
      <vt:lpstr>Current Problem or Situation</vt:lpstr>
      <vt:lpstr>Market Size</vt:lpstr>
      <vt:lpstr>Contextual Overview Cont.</vt:lpstr>
      <vt:lpstr>Current Problem or Situation Cont.</vt:lpstr>
      <vt:lpstr>Market Overview </vt:lpstr>
      <vt:lpstr>Industry Trends</vt:lpstr>
      <vt:lpstr>1. Sustainability and Eco-friendliness</vt:lpstr>
      <vt:lpstr>2.  Design Innovation and Usability</vt:lpstr>
      <vt:lpstr>3.  Affordability vs. Premium Products</vt:lpstr>
      <vt:lpstr>4.   Personalization and Aesthetic Appeal</vt:lpstr>
      <vt:lpstr>5. Digital Marketing and  Direct-to-Consumer Channels</vt:lpstr>
      <vt:lpstr>6.  Health and Safety Concerns</vt:lpstr>
      <vt:lpstr>7.  Sustainable Packaging and Ethical Sourcing  </vt:lpstr>
      <vt:lpstr>Market Overview Final Part</vt:lpstr>
      <vt:lpstr>Competitive Analysis</vt:lpstr>
      <vt:lpstr>Competitive Analysis Cont. </vt:lpstr>
      <vt:lpstr>Competitive Analysis part 3</vt:lpstr>
      <vt:lpstr>Competitive Analysis Final Part</vt:lpstr>
      <vt:lpstr>Existing Research</vt:lpstr>
      <vt:lpstr>Existing Research Cont.</vt:lpstr>
      <vt:lpstr>Existing Research Final Part </vt:lpstr>
      <vt:lpstr>Research Objectives</vt:lpstr>
      <vt:lpstr>Research Questions</vt:lpstr>
      <vt:lpstr>Conclusion and Timeline </vt:lpstr>
      <vt:lpstr>Conclusion and Timeline Cont. </vt:lpstr>
      <vt:lpstr>Reporting Requirements </vt:lpstr>
      <vt:lpstr>Suggested Approach</vt:lpstr>
      <vt:lpstr>Work Cited</vt:lpstr>
      <vt:lpstr>Work Cited Cont.</vt:lpstr>
      <vt:lpstr>Work Cited Final Part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Luby</dc:creator>
  <cp:lastModifiedBy>Robert Luby</cp:lastModifiedBy>
  <cp:revision>10</cp:revision>
  <dcterms:created xsi:type="dcterms:W3CDTF">2024-09-29T20:08:49Z</dcterms:created>
  <dcterms:modified xsi:type="dcterms:W3CDTF">2026-10-23T19:52:07Z</dcterms:modified>
</cp:coreProperties>
</file>